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56" r:id="rId5"/>
    <p:sldId id="259" r:id="rId6"/>
    <p:sldId id="257" r:id="rId7"/>
    <p:sldId id="260" r:id="rId8"/>
    <p:sldId id="261" r:id="rId9"/>
    <p:sldId id="262" r:id="rId10"/>
    <p:sldId id="265" r:id="rId11"/>
    <p:sldId id="267" r:id="rId12"/>
    <p:sldId id="271" r:id="rId13"/>
    <p:sldId id="272" r:id="rId14"/>
    <p:sldId id="264" r:id="rId15"/>
    <p:sldId id="263" r:id="rId16"/>
    <p:sldId id="266" r:id="rId17"/>
    <p:sldId id="269" r:id="rId18"/>
    <p:sldId id="270"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A4626-330C-403A-B935-41235DDA1CC5}" v="5" dt="2021-06-21T21:17:07.828"/>
    <p1510:client id="{5633C5C4-EDC7-4A80-8A67-EC510494D8D4}" v="571" dt="2021-06-21T21:14:06.187"/>
    <p1510:client id="{5D36F166-CC8E-4211-886A-507CE70464B4}" v="1100" dt="2021-06-21T17:55:30.347"/>
    <p1510:client id="{65151ACF-E875-4F65-8A8C-380E879BF35B}" v="11" dt="2021-06-22T11:53:25.346"/>
    <p1510:client id="{FC3BADC7-3ABA-4E02-A021-7FBA3394D014}" v="6" dt="2021-06-21T20:17:39.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71800" cy="458788"/>
          </a:xfrm>
          <a:prstGeom prst="rect">
            <a:avLst/>
          </a:prstGeom>
        </p:spPr>
        <p:txBody>
          <a:bodyPr vert="horz" lIns="91436" tIns="45718" rIns="91436" bIns="45718"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36" tIns="45718" rIns="91436" bIns="45718" rtlCol="0"/>
          <a:lstStyle>
            <a:lvl1pPr algn="r">
              <a:defRPr sz="1200"/>
            </a:lvl1pPr>
          </a:lstStyle>
          <a:p>
            <a:fld id="{64AEBCBF-3066-3742-B098-2C74D3937727}" type="datetimeFigureOut">
              <a:rPr lang="de-DE" smtClean="0"/>
              <a:t>22.06.2021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36" tIns="45718" rIns="91436" bIns="45718"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36" tIns="45718" rIns="91436" bIns="4571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8685214"/>
            <a:ext cx="2971800" cy="458787"/>
          </a:xfrm>
          <a:prstGeom prst="rect">
            <a:avLst/>
          </a:prstGeom>
        </p:spPr>
        <p:txBody>
          <a:bodyPr vert="horz" lIns="91436" tIns="45718" rIns="91436" bIns="45718"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4"/>
            <a:ext cx="2971800" cy="458787"/>
          </a:xfrm>
          <a:prstGeom prst="rect">
            <a:avLst/>
          </a:prstGeom>
        </p:spPr>
        <p:txBody>
          <a:bodyPr vert="horz" lIns="91436" tIns="45718" rIns="91436" bIns="45718" rtlCol="0" anchor="b"/>
          <a:lstStyle>
            <a:lvl1pPr algn="r">
              <a:defRPr sz="1200"/>
            </a:lvl1pPr>
          </a:lstStyle>
          <a:p>
            <a:fld id="{24F9B60E-CDF9-3F45-BCC2-D756A03AEF10}" type="slidenum">
              <a:rPr lang="de-DE" smtClean="0"/>
              <a:t>‹#›</a:t>
            </a:fld>
            <a:endParaRPr lang="de-DE"/>
          </a:p>
        </p:txBody>
      </p:sp>
    </p:spTree>
    <p:extLst>
      <p:ext uri="{BB962C8B-B14F-4D97-AF65-F5344CB8AC3E}">
        <p14:creationId xmlns:p14="http://schemas.microsoft.com/office/powerpoint/2010/main" val="6169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F9B60E-CDF9-3F45-BCC2-D756A03AEF10}" type="slidenum">
              <a:rPr lang="de-DE" smtClean="0"/>
              <a:t>1</a:t>
            </a:fld>
            <a:endParaRPr lang="de-DE"/>
          </a:p>
        </p:txBody>
      </p:sp>
    </p:spTree>
    <p:extLst>
      <p:ext uri="{BB962C8B-B14F-4D97-AF65-F5344CB8AC3E}">
        <p14:creationId xmlns:p14="http://schemas.microsoft.com/office/powerpoint/2010/main" val="62102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Telemetrie: geschwindigkeit, Drehzeil, Spannungen, Ströme, Temp</a:t>
            </a:r>
          </a:p>
          <a:p>
            <a:endParaRPr lang="de-AT"/>
          </a:p>
          <a:p>
            <a:r>
              <a:rPr lang="de-AT"/>
              <a:t>Letzte: Auto ist so ausgelegt um es in der Zukunft Teile leicht autauschen oder verbessern</a:t>
            </a:r>
          </a:p>
        </p:txBody>
      </p:sp>
      <p:sp>
        <p:nvSpPr>
          <p:cNvPr id="4" name="Foliennummernplatzhalter 3"/>
          <p:cNvSpPr>
            <a:spLocks noGrp="1"/>
          </p:cNvSpPr>
          <p:nvPr>
            <p:ph type="sldNum" sz="quarter" idx="5"/>
          </p:nvPr>
        </p:nvSpPr>
        <p:spPr/>
        <p:txBody>
          <a:bodyPr/>
          <a:lstStyle/>
          <a:p>
            <a:fld id="{24F9B60E-CDF9-3F45-BCC2-D756A03AEF10}" type="slidenum">
              <a:rPr lang="de-DE" smtClean="0"/>
              <a:t>4</a:t>
            </a:fld>
            <a:endParaRPr lang="de-DE"/>
          </a:p>
        </p:txBody>
      </p:sp>
    </p:spTree>
    <p:extLst>
      <p:ext uri="{BB962C8B-B14F-4D97-AF65-F5344CB8AC3E}">
        <p14:creationId xmlns:p14="http://schemas.microsoft.com/office/powerpoint/2010/main" val="398529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Breite wurde durch antriebstrang angegeben</a:t>
            </a:r>
          </a:p>
          <a:p>
            <a:r>
              <a:rPr lang="de-AT"/>
              <a:t>Länge war variabel </a:t>
            </a:r>
          </a:p>
          <a:p>
            <a:r>
              <a:rPr lang="de-AT"/>
              <a:t>Motor und ESC: wurden gekauft dadurch haben sind die Daten vorgegeben worden</a:t>
            </a:r>
          </a:p>
          <a:p>
            <a:r>
              <a:rPr lang="de-AT"/>
              <a:t>Dämpfer: wurden gekauft, da herstellung nur schwer möglich ist</a:t>
            </a:r>
          </a:p>
          <a:p>
            <a:r>
              <a:rPr lang="de-AT"/>
              <a:t>Servo und Lenkung: Servo wurde gekauft.</a:t>
            </a:r>
            <a:endParaRPr lang="de-DE"/>
          </a:p>
        </p:txBody>
      </p:sp>
      <p:sp>
        <p:nvSpPr>
          <p:cNvPr id="4" name="Foliennummernplatzhalter 3"/>
          <p:cNvSpPr>
            <a:spLocks noGrp="1"/>
          </p:cNvSpPr>
          <p:nvPr>
            <p:ph type="sldNum" sz="quarter" idx="5"/>
          </p:nvPr>
        </p:nvSpPr>
        <p:spPr/>
        <p:txBody>
          <a:bodyPr/>
          <a:lstStyle/>
          <a:p>
            <a:fld id="{24F9B60E-CDF9-3F45-BCC2-D756A03AEF10}" type="slidenum">
              <a:rPr lang="de-DE" smtClean="0"/>
              <a:t>5</a:t>
            </a:fld>
            <a:endParaRPr lang="de-DE"/>
          </a:p>
        </p:txBody>
      </p:sp>
    </p:spTree>
    <p:extLst>
      <p:ext uri="{BB962C8B-B14F-4D97-AF65-F5344CB8AC3E}">
        <p14:creationId xmlns:p14="http://schemas.microsoft.com/office/powerpoint/2010/main" val="74490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F9B60E-CDF9-3F45-BCC2-D756A03AEF10}" type="slidenum">
              <a:rPr lang="de-DE" smtClean="0"/>
              <a:t>8</a:t>
            </a:fld>
            <a:endParaRPr lang="de-DE"/>
          </a:p>
        </p:txBody>
      </p:sp>
    </p:spTree>
    <p:extLst>
      <p:ext uri="{BB962C8B-B14F-4D97-AF65-F5344CB8AC3E}">
        <p14:creationId xmlns:p14="http://schemas.microsoft.com/office/powerpoint/2010/main" val="1342466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F9B60E-CDF9-3F45-BCC2-D756A03AEF10}" type="slidenum">
              <a:rPr lang="de-DE" smtClean="0"/>
              <a:t>9</a:t>
            </a:fld>
            <a:endParaRPr lang="de-DE"/>
          </a:p>
        </p:txBody>
      </p:sp>
    </p:spTree>
    <p:extLst>
      <p:ext uri="{BB962C8B-B14F-4D97-AF65-F5344CB8AC3E}">
        <p14:creationId xmlns:p14="http://schemas.microsoft.com/office/powerpoint/2010/main" val="1140640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F9B60E-CDF9-3F45-BCC2-D756A03AEF10}" type="slidenum">
              <a:rPr lang="de-DE" smtClean="0"/>
              <a:t>10</a:t>
            </a:fld>
            <a:endParaRPr lang="de-DE"/>
          </a:p>
        </p:txBody>
      </p:sp>
    </p:spTree>
    <p:extLst>
      <p:ext uri="{BB962C8B-B14F-4D97-AF65-F5344CB8AC3E}">
        <p14:creationId xmlns:p14="http://schemas.microsoft.com/office/powerpoint/2010/main" val="1995214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Eine schnelle und einfache Arbeitsteilung bei solchen Projekten kann sehr schwierig werden und schnell zum Chaos führen.</a:t>
            </a:r>
            <a:endParaRPr lang="de-AT"/>
          </a:p>
          <a:p>
            <a:endParaRPr lang="de-AT"/>
          </a:p>
          <a:p>
            <a:r>
              <a:rPr lang="de-DE"/>
              <a:t>Deshalb ist es wichtig ein System zu haben, um Projekte effektiv zu Teilen und den Überblick über unseren Fortschritt beizubehalten. </a:t>
            </a:r>
            <a:endParaRPr lang="de-AT"/>
          </a:p>
          <a:p>
            <a:endParaRPr lang="de-AT"/>
          </a:p>
          <a:p>
            <a:r>
              <a:rPr lang="de-DE"/>
              <a:t>Dafür haben wir Microsoft ToDo und GitHub benutzt.Um euch es ein bisschen ersichtlicher zu machen, nehmen wir mal ein </a:t>
            </a:r>
            <a:r>
              <a:rPr lang="de-DE" err="1"/>
              <a:t>arbeitsablauf</a:t>
            </a:r>
            <a:r>
              <a:rPr lang="de-DE"/>
              <a:t> als </a:t>
            </a:r>
            <a:r>
              <a:rPr lang="de-AT"/>
              <a:t>Beispiel</a:t>
            </a:r>
            <a:r>
              <a:rPr lang="de-DE"/>
              <a:t>. An der Felge die ihr im Hintergrund sehen könnt, haben Philipp und Ich daran gearbeitet.</a:t>
            </a:r>
            <a:endParaRPr lang="de-AT"/>
          </a:p>
          <a:p>
            <a:endParaRPr lang="de-AT"/>
          </a:p>
          <a:p>
            <a:r>
              <a:rPr lang="de-DE"/>
              <a:t>Wir haben also auf To</a:t>
            </a:r>
            <a:r>
              <a:rPr lang="de-AT"/>
              <a:t>D</a:t>
            </a:r>
            <a:r>
              <a:rPr lang="de-DE"/>
              <a:t>o zwei Aufgaben erstellt, die Felge Konstruieren und den Reifen mit Reifenkern. Dazu habe ich als erstes meine Felge grob fertiggestellt und diese auf GitHub hochgeladen damit Philipp anhand dieser Maße anfangen kann den Reifen zu Konstruieren.</a:t>
            </a:r>
            <a:endParaRPr lang="de-AT"/>
          </a:p>
          <a:p>
            <a:endParaRPr lang="de-AT"/>
          </a:p>
          <a:p>
            <a:r>
              <a:rPr lang="de-DE"/>
              <a:t>Als wir beide fertig wurden haben wir also unsere fertigen Teile nochmals hochgeladen, sie in einer Assembly zusammengefügt und unsere Aufgaben bei ToDo als beendet markiert</a:t>
            </a:r>
          </a:p>
        </p:txBody>
      </p:sp>
      <p:sp>
        <p:nvSpPr>
          <p:cNvPr id="4" name="Foliennummernplatzhalter 3"/>
          <p:cNvSpPr>
            <a:spLocks noGrp="1"/>
          </p:cNvSpPr>
          <p:nvPr>
            <p:ph type="sldNum" sz="quarter" idx="5"/>
          </p:nvPr>
        </p:nvSpPr>
        <p:spPr/>
        <p:txBody>
          <a:bodyPr/>
          <a:lstStyle/>
          <a:p>
            <a:fld id="{24F9B60E-CDF9-3F45-BCC2-D756A03AEF10}" type="slidenum">
              <a:rPr lang="de-DE" smtClean="0"/>
              <a:t>13</a:t>
            </a:fld>
            <a:endParaRPr lang="de-DE"/>
          </a:p>
        </p:txBody>
      </p:sp>
    </p:spTree>
    <p:extLst>
      <p:ext uri="{BB962C8B-B14F-4D97-AF65-F5344CB8AC3E}">
        <p14:creationId xmlns:p14="http://schemas.microsoft.com/office/powerpoint/2010/main" val="4265297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Die Weiterentwicklung, das ist für und ein sehr wichtiges Thema da unser Auto eine echt große Plattform bietet die wir vielseitig benutzen könnten.</a:t>
            </a:r>
            <a:endParaRPr lang="de-AT"/>
          </a:p>
          <a:p>
            <a:endParaRPr lang="de-AT"/>
          </a:p>
          <a:p>
            <a:r>
              <a:rPr lang="de-DE"/>
              <a:t>Als Grundlage möchten wir anfangen, die Sicherheit der Elektronik um einiges verbessern.</a:t>
            </a:r>
            <a:endParaRPr lang="de-AT"/>
          </a:p>
          <a:p>
            <a:endParaRPr lang="de-AT"/>
          </a:p>
          <a:p>
            <a:r>
              <a:rPr lang="de-DE"/>
              <a:t>Das heißt wir möchten bei vielen Kritischen </a:t>
            </a:r>
            <a:r>
              <a:rPr lang="de-DE" err="1"/>
              <a:t>komponenten</a:t>
            </a:r>
            <a:r>
              <a:rPr lang="de-DE"/>
              <a:t> wie Akku und Motorsteuerung Temperatursensoren verbauen und deren Spannungen und Ströme zu jeder Zeit messen und</a:t>
            </a:r>
            <a:r>
              <a:rPr lang="de-AT"/>
              <a:t> </a:t>
            </a:r>
          </a:p>
          <a:p>
            <a:r>
              <a:rPr lang="de-DE"/>
              <a:t>bei gefährlichen Werten das System automatisch mit unserem </a:t>
            </a:r>
            <a:r>
              <a:rPr lang="de-DE" err="1"/>
              <a:t>Raspberry</a:t>
            </a:r>
            <a:r>
              <a:rPr lang="de-DE"/>
              <a:t> Pi elektronisch abschalten.</a:t>
            </a:r>
            <a:endParaRPr lang="de-AT"/>
          </a:p>
          <a:p>
            <a:endParaRPr lang="de-AT"/>
          </a:p>
          <a:p>
            <a:r>
              <a:rPr lang="de-DE"/>
              <a:t>Ausserdem haben wir vor, unser Auto mit </a:t>
            </a:r>
            <a:r>
              <a:rPr lang="de-DE" err="1"/>
              <a:t>ultraschall</a:t>
            </a:r>
            <a:r>
              <a:rPr lang="de-DE"/>
              <a:t> und vielleicht mit Lidar Sensoren auszustatten um unseren Fahrzeug zu ermöglichen seine </a:t>
            </a:r>
            <a:r>
              <a:rPr lang="de-DE" err="1"/>
              <a:t>umgebung</a:t>
            </a:r>
            <a:r>
              <a:rPr lang="de-DE"/>
              <a:t> zu Scannen und darauf zu reagieren. </a:t>
            </a:r>
            <a:endParaRPr lang="de-AT"/>
          </a:p>
          <a:p>
            <a:endParaRPr lang="de-AT"/>
          </a:p>
          <a:p>
            <a:r>
              <a:rPr lang="de-DE"/>
              <a:t>Das könnte zum Beispiel mit etwas relativ einfachem realisiert werden wie ein Bremsassistent der in gefährlichen Situationen das Fahrzeug drosselt oder sogar komplett </a:t>
            </a:r>
            <a:r>
              <a:rPr lang="de-DE" err="1"/>
              <a:t>abrembst</a:t>
            </a:r>
            <a:r>
              <a:rPr lang="de-DE"/>
              <a:t>.</a:t>
            </a:r>
            <a:endParaRPr lang="de-AT"/>
          </a:p>
          <a:p>
            <a:endParaRPr lang="de-AT"/>
          </a:p>
          <a:p>
            <a:r>
              <a:rPr lang="de-DE"/>
              <a:t>Unser System könnte aber auch so aufwendig werden das wir beispielsweise damit ein ganzes </a:t>
            </a:r>
            <a:r>
              <a:rPr lang="de-DE" err="1"/>
              <a:t>stockwerk</a:t>
            </a:r>
            <a:r>
              <a:rPr lang="de-DE"/>
              <a:t> der HTL </a:t>
            </a:r>
            <a:r>
              <a:rPr lang="de-DE" err="1"/>
              <a:t>einscannen</a:t>
            </a:r>
            <a:r>
              <a:rPr lang="de-DE"/>
              <a:t> und unser Fahrzeug autonom zu einzelnen punkten hinfahren können, der nächste schritt davon hingegen wäre dieses System mit GPS zu verbinden um größere strecken autonom zurückzulegen wie zum </a:t>
            </a:r>
            <a:r>
              <a:rPr lang="de-DE" err="1"/>
              <a:t>beispiel</a:t>
            </a:r>
            <a:r>
              <a:rPr lang="de-DE"/>
              <a:t> eine runde um dem Sportplatz herum.</a:t>
            </a:r>
          </a:p>
        </p:txBody>
      </p:sp>
      <p:sp>
        <p:nvSpPr>
          <p:cNvPr id="4" name="Foliennummernplatzhalter 3"/>
          <p:cNvSpPr>
            <a:spLocks noGrp="1"/>
          </p:cNvSpPr>
          <p:nvPr>
            <p:ph type="sldNum" sz="quarter" idx="5"/>
          </p:nvPr>
        </p:nvSpPr>
        <p:spPr/>
        <p:txBody>
          <a:bodyPr/>
          <a:lstStyle/>
          <a:p>
            <a:fld id="{24F9B60E-CDF9-3F45-BCC2-D756A03AEF10}" type="slidenum">
              <a:rPr lang="de-DE" smtClean="0"/>
              <a:t>14</a:t>
            </a:fld>
            <a:endParaRPr lang="de-DE"/>
          </a:p>
        </p:txBody>
      </p:sp>
    </p:spTree>
    <p:extLst>
      <p:ext uri="{BB962C8B-B14F-4D97-AF65-F5344CB8AC3E}">
        <p14:creationId xmlns:p14="http://schemas.microsoft.com/office/powerpoint/2010/main" val="361881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D5EBA3-5F1F-49E3-8282-A475C3B9A9A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0F1EF71A-B547-4508-AD45-43BD0D8E5D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C8F792B3-D59E-42C8-87F9-893F26B41EF9}"/>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5" name="Fußzeilenplatzhalter 4">
            <a:extLst>
              <a:ext uri="{FF2B5EF4-FFF2-40B4-BE49-F238E27FC236}">
                <a16:creationId xmlns:a16="http://schemas.microsoft.com/office/drawing/2014/main" id="{F8D7CAF4-2BDA-41B4-98AF-6FFDCE55972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AD133B3-6A74-49C9-A613-176921D0CDC0}"/>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1936696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F9279-B7DD-4591-B2DF-B9A6F5D08138}"/>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9C405C15-4D6E-4C7A-90FD-7C0D9D6045B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3D3F41EC-8401-4C78-A412-30AD6925CBA7}"/>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5" name="Fußzeilenplatzhalter 4">
            <a:extLst>
              <a:ext uri="{FF2B5EF4-FFF2-40B4-BE49-F238E27FC236}">
                <a16:creationId xmlns:a16="http://schemas.microsoft.com/office/drawing/2014/main" id="{3FF1604D-2C3D-4034-BB6A-8D7D7887F81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3ECA725-7319-4EE4-AE1A-7FC53ADAB74E}"/>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1478312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9FD25E4-FCBE-4956-9884-C5EC977DFE1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BE6655C8-06D7-4E22-AB30-A45FDFDB4FB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81EA5B05-D189-4AD2-AC78-E0AEF92599F8}"/>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5" name="Fußzeilenplatzhalter 4">
            <a:extLst>
              <a:ext uri="{FF2B5EF4-FFF2-40B4-BE49-F238E27FC236}">
                <a16:creationId xmlns:a16="http://schemas.microsoft.com/office/drawing/2014/main" id="{675DE782-E988-4925-AFFD-F4822B25CCA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9E0452B-55B0-4D1B-9E7E-1BA2AC69C092}"/>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1414742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F7C02-3571-455A-82D7-62B8B4368422}"/>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0C53AD35-105C-4D97-B4CC-CD4EC3387D7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9DAD38F6-390F-4232-B5B4-86B6BAD82BB6}"/>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5" name="Fußzeilenplatzhalter 4">
            <a:extLst>
              <a:ext uri="{FF2B5EF4-FFF2-40B4-BE49-F238E27FC236}">
                <a16:creationId xmlns:a16="http://schemas.microsoft.com/office/drawing/2014/main" id="{3B70F8D7-C989-4113-9269-33502587BC8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994340B-C675-4370-B80F-757B91D39CEB}"/>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4207426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B75CA4-3AEA-42D2-AE46-2D04794BA47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99595F43-BC56-4592-82F5-F4F9EF45C3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5FDB459-82D5-471B-869F-DE69687B4423}"/>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5" name="Fußzeilenplatzhalter 4">
            <a:extLst>
              <a:ext uri="{FF2B5EF4-FFF2-40B4-BE49-F238E27FC236}">
                <a16:creationId xmlns:a16="http://schemas.microsoft.com/office/drawing/2014/main" id="{0D58670F-2DA4-41DB-B19D-958DAF66B81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CA6C668-B9DC-42B2-B371-7FE401FF98A5}"/>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4271429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8908B3-8062-420B-AFCE-C2D8CB566F4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D5215270-E7F0-4BD9-9BCB-3D90CEF36B4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8DA541BA-3C04-4855-B467-A790220ED7F7}"/>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0AAC45B3-A8A6-4686-85CB-96C0005D86D6}"/>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6" name="Fußzeilenplatzhalter 5">
            <a:extLst>
              <a:ext uri="{FF2B5EF4-FFF2-40B4-BE49-F238E27FC236}">
                <a16:creationId xmlns:a16="http://schemas.microsoft.com/office/drawing/2014/main" id="{9F5407BB-2B29-4E80-A629-CB182D48B5A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F9CFB9E-0254-41F8-8F6A-F7F431517EE1}"/>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1591257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49DD47-469B-4291-988E-CF6B4F348341}"/>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126FFCB9-A2D7-43C0-AD77-25734555E1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CAAC2AD-B09D-49B1-85AE-A27F0E1CE2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E7FB861A-17DD-4812-BF6A-4CA55AD322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4A7FA6A-A872-46AB-A703-AAC6E5FB4C7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182D47B9-8DEA-44AE-9147-90838F7CA78D}"/>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8" name="Fußzeilenplatzhalter 7">
            <a:extLst>
              <a:ext uri="{FF2B5EF4-FFF2-40B4-BE49-F238E27FC236}">
                <a16:creationId xmlns:a16="http://schemas.microsoft.com/office/drawing/2014/main" id="{E8AB4E75-9692-45EF-BC96-F32727032EF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6EFA83B8-F696-404B-9866-8AA5FC27C477}"/>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261640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8E505-D57A-4F8F-955A-311045122CE5}"/>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A58A45E-59B7-45F6-8684-96ADE1DB122A}"/>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4" name="Fußzeilenplatzhalter 3">
            <a:extLst>
              <a:ext uri="{FF2B5EF4-FFF2-40B4-BE49-F238E27FC236}">
                <a16:creationId xmlns:a16="http://schemas.microsoft.com/office/drawing/2014/main" id="{1B592392-E43C-4A4E-9B6C-5E491D0E326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B8FB8FD-0B3F-459F-8DDB-079102D8F7DF}"/>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2962282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CE5ED2C-E01C-4EEE-BBC3-BBE38DA3680E}"/>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3" name="Fußzeilenplatzhalter 2">
            <a:extLst>
              <a:ext uri="{FF2B5EF4-FFF2-40B4-BE49-F238E27FC236}">
                <a16:creationId xmlns:a16="http://schemas.microsoft.com/office/drawing/2014/main" id="{05B862A0-F076-4C74-9CBE-3614AE7D920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114DC222-6690-4CC7-9331-7CA0B0DE8FF0}"/>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4110203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4CE38-2BD9-4648-917D-0D573259EEC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D834F1EE-89EE-419E-B826-9A1E96693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69F5D070-B00F-4DAD-A40C-2EC6C0FE6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FC7D997-9AFC-4287-A073-D7069BBD4F2D}"/>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6" name="Fußzeilenplatzhalter 5">
            <a:extLst>
              <a:ext uri="{FF2B5EF4-FFF2-40B4-BE49-F238E27FC236}">
                <a16:creationId xmlns:a16="http://schemas.microsoft.com/office/drawing/2014/main" id="{87515B74-0ABF-4D7D-99A7-7E1DA560E21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EB8D831-AE27-483E-87A7-99B6A2A92134}"/>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203869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1B258-552B-4955-8245-24840B67B7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78B076A-C92E-4B58-812A-3500C6A8D1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7CC68264-C4D6-4299-A97D-78A7CEB0A8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692E3AE-701F-45A0-94EF-1BC3308920F2}"/>
              </a:ext>
            </a:extLst>
          </p:cNvPr>
          <p:cNvSpPr>
            <a:spLocks noGrp="1"/>
          </p:cNvSpPr>
          <p:nvPr>
            <p:ph type="dt" sz="half" idx="10"/>
          </p:nvPr>
        </p:nvSpPr>
        <p:spPr/>
        <p:txBody>
          <a:bodyPr/>
          <a:lstStyle/>
          <a:p>
            <a:fld id="{E498BE2C-F3B2-C841-9D55-886F1759603D}" type="datetimeFigureOut">
              <a:rPr lang="de-DE" smtClean="0"/>
              <a:t>22.06.2021</a:t>
            </a:fld>
            <a:endParaRPr lang="de-DE"/>
          </a:p>
        </p:txBody>
      </p:sp>
      <p:sp>
        <p:nvSpPr>
          <p:cNvPr id="6" name="Fußzeilenplatzhalter 5">
            <a:extLst>
              <a:ext uri="{FF2B5EF4-FFF2-40B4-BE49-F238E27FC236}">
                <a16:creationId xmlns:a16="http://schemas.microsoft.com/office/drawing/2014/main" id="{89F55B2D-AC57-4202-A046-EEB66328DD4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0C86B6D-5A85-49D5-957F-8F6809F0BD17}"/>
              </a:ext>
            </a:extLst>
          </p:cNvPr>
          <p:cNvSpPr>
            <a:spLocks noGrp="1"/>
          </p:cNvSpPr>
          <p:nvPr>
            <p:ph type="sldNum" sz="quarter" idx="12"/>
          </p:nvPr>
        </p:nvSpPr>
        <p:spPr/>
        <p:txBody>
          <a:bodyPr/>
          <a:lstStyle/>
          <a:p>
            <a:fld id="{56711611-C2E2-BA43-BBAA-7CBDE0C6BA99}" type="slidenum">
              <a:rPr lang="de-DE" smtClean="0"/>
              <a:t>‹#›</a:t>
            </a:fld>
            <a:endParaRPr lang="de-DE"/>
          </a:p>
        </p:txBody>
      </p:sp>
    </p:spTree>
    <p:extLst>
      <p:ext uri="{BB962C8B-B14F-4D97-AF65-F5344CB8AC3E}">
        <p14:creationId xmlns:p14="http://schemas.microsoft.com/office/powerpoint/2010/main" val="84159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B798138-9ED6-451C-9CF9-A2E0495545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0B65E922-7880-45BE-8200-13673494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0E5567F-D565-444D-B78D-3955CA6102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98BE2C-F3B2-C841-9D55-886F1759603D}" type="datetimeFigureOut">
              <a:rPr lang="de-DE" smtClean="0"/>
              <a:t>22.06.2021</a:t>
            </a:fld>
            <a:endParaRPr lang="de-DE"/>
          </a:p>
        </p:txBody>
      </p:sp>
      <p:sp>
        <p:nvSpPr>
          <p:cNvPr id="5" name="Fußzeilenplatzhalter 4">
            <a:extLst>
              <a:ext uri="{FF2B5EF4-FFF2-40B4-BE49-F238E27FC236}">
                <a16:creationId xmlns:a16="http://schemas.microsoft.com/office/drawing/2014/main" id="{CD1489EE-B6A5-49C1-A84A-ADD65FFFC4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673E6A3-C611-4616-AAF0-0D526D25A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11611-C2E2-BA43-BBAA-7CBDE0C6BA99}" type="slidenum">
              <a:rPr lang="de-DE" smtClean="0"/>
              <a:t>‹#›</a:t>
            </a:fld>
            <a:endParaRPr lang="de-DE"/>
          </a:p>
        </p:txBody>
      </p:sp>
    </p:spTree>
    <p:extLst>
      <p:ext uri="{BB962C8B-B14F-4D97-AF65-F5344CB8AC3E}">
        <p14:creationId xmlns:p14="http://schemas.microsoft.com/office/powerpoint/2010/main" val="3584809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p14:honeycomb/>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Rasenmäher, Spielzeug enthält.&#10;&#10;Automatisch generierte Beschreibung">
            <a:extLst>
              <a:ext uri="{FF2B5EF4-FFF2-40B4-BE49-F238E27FC236}">
                <a16:creationId xmlns:a16="http://schemas.microsoft.com/office/drawing/2014/main" id="{56752A46-EDA8-409E-B480-9F8E0D6E13E7}"/>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extfeld 4">
            <a:extLst>
              <a:ext uri="{FF2B5EF4-FFF2-40B4-BE49-F238E27FC236}">
                <a16:creationId xmlns:a16="http://schemas.microsoft.com/office/drawing/2014/main" id="{E7021202-BABE-1D48-86C0-145730C6B83F}"/>
              </a:ext>
            </a:extLst>
          </p:cNvPr>
          <p:cNvSpPr txBox="1"/>
          <p:nvPr/>
        </p:nvSpPr>
        <p:spPr>
          <a:xfrm>
            <a:off x="1089205" y="1065862"/>
            <a:ext cx="3313164" cy="47262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800">
                <a:solidFill>
                  <a:srgbClr val="FFFFFF"/>
                </a:solidFill>
                <a:latin typeface="+mj-lt"/>
                <a:ea typeface="+mj-ea"/>
                <a:cs typeface="+mj-cs"/>
              </a:rPr>
              <a:t>RC-Car</a:t>
            </a:r>
            <a:endParaRPr lang="en-US" sz="8800">
              <a:solidFill>
                <a:srgbClr val="FFFFFF"/>
              </a:solidFill>
              <a:latin typeface="+mj-lt"/>
              <a:ea typeface="+mj-ea"/>
              <a:cs typeface="Calibri Light"/>
            </a:endParaRPr>
          </a:p>
        </p:txBody>
      </p:sp>
      <p:cxnSp>
        <p:nvCxnSpPr>
          <p:cNvPr id="43"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F7E46356-56EE-1B4F-B9A5-16C90EE7CC99}"/>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800">
              <a:solidFill>
                <a:srgbClr val="FFFFFF"/>
              </a:solidFill>
            </a:endParaRPr>
          </a:p>
        </p:txBody>
      </p:sp>
    </p:spTree>
    <p:extLst>
      <p:ext uri="{BB962C8B-B14F-4D97-AF65-F5344CB8AC3E}">
        <p14:creationId xmlns:p14="http://schemas.microsoft.com/office/powerpoint/2010/main" val="1604576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49">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87C80BB2-6AE3-4169-8F54-CB2C5465A01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9FC7F0B0-B1F4-4995-831C-B495C30E2215}"/>
              </a:ext>
            </a:extLst>
          </p:cNvPr>
          <p:cNvSpPr>
            <a:spLocks noGrp="1"/>
          </p:cNvSpPr>
          <p:nvPr>
            <p:ph type="title"/>
          </p:nvPr>
        </p:nvSpPr>
        <p:spPr>
          <a:xfrm>
            <a:off x="838200" y="963877"/>
            <a:ext cx="3494362" cy="4930246"/>
          </a:xfrm>
        </p:spPr>
        <p:txBody>
          <a:bodyPr>
            <a:normAutofit/>
          </a:bodyPr>
          <a:lstStyle/>
          <a:p>
            <a:pPr algn="r"/>
            <a:r>
              <a:rPr lang="de-AT" sz="5400">
                <a:solidFill>
                  <a:schemeClr val="bg1"/>
                </a:solidFill>
                <a:latin typeface="Calibri Light"/>
                <a:cs typeface="Calibri Light"/>
              </a:rPr>
              <a:t>Lenkung</a:t>
            </a:r>
          </a:p>
        </p:txBody>
      </p:sp>
      <p:sp>
        <p:nvSpPr>
          <p:cNvPr id="115"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25055246-5A3D-42C4-B465-6977B5C6CD04}"/>
              </a:ext>
            </a:extLst>
          </p:cNvPr>
          <p:cNvSpPr>
            <a:spLocks noGrp="1"/>
          </p:cNvSpPr>
          <p:nvPr>
            <p:ph idx="1"/>
          </p:nvPr>
        </p:nvSpPr>
        <p:spPr>
          <a:xfrm>
            <a:off x="4666468" y="963877"/>
            <a:ext cx="6377769" cy="4930246"/>
          </a:xfrm>
        </p:spPr>
        <p:txBody>
          <a:bodyPr anchor="ctr">
            <a:normAutofit/>
          </a:bodyPr>
          <a:lstStyle/>
          <a:p>
            <a:endParaRPr lang="de-AT">
              <a:solidFill>
                <a:schemeClr val="bg1"/>
              </a:solidFill>
              <a:cs typeface="Calibri"/>
            </a:endParaRPr>
          </a:p>
          <a:p>
            <a:r>
              <a:rPr lang="de-AT">
                <a:solidFill>
                  <a:schemeClr val="bg1"/>
                </a:solidFill>
                <a:cs typeface="Calibri"/>
              </a:rPr>
              <a:t>Spur</a:t>
            </a:r>
            <a:r>
              <a:rPr lang="de-AT">
                <a:solidFill>
                  <a:schemeClr val="bg1"/>
                </a:solidFill>
                <a:ea typeface="+mn-lt"/>
                <a:cs typeface="+mn-lt"/>
              </a:rPr>
              <a:t> einstellbar </a:t>
            </a:r>
            <a:endParaRPr lang="en-US">
              <a:solidFill>
                <a:schemeClr val="bg1"/>
              </a:solidFill>
              <a:ea typeface="+mn-lt"/>
              <a:cs typeface="+mn-lt"/>
            </a:endParaRPr>
          </a:p>
          <a:p>
            <a:r>
              <a:rPr lang="de-AT" err="1">
                <a:solidFill>
                  <a:schemeClr val="bg1"/>
                </a:solidFill>
                <a:ea typeface="+mn-lt"/>
                <a:cs typeface="+mn-lt"/>
              </a:rPr>
              <a:t>Servo</a:t>
            </a:r>
            <a:r>
              <a:rPr lang="de-AT">
                <a:solidFill>
                  <a:schemeClr val="bg1"/>
                </a:solidFill>
                <a:ea typeface="+mn-lt"/>
                <a:cs typeface="+mn-lt"/>
              </a:rPr>
              <a:t> Stellkraft: 50kg/cm</a:t>
            </a:r>
            <a:endParaRPr lang="en-US">
              <a:solidFill>
                <a:schemeClr val="bg1"/>
              </a:solidFill>
              <a:ea typeface="+mn-lt"/>
              <a:cs typeface="+mn-lt"/>
            </a:endParaRPr>
          </a:p>
          <a:p>
            <a:r>
              <a:rPr lang="de-AT">
                <a:solidFill>
                  <a:schemeClr val="bg1"/>
                </a:solidFill>
                <a:ea typeface="+mn-lt"/>
                <a:cs typeface="+mn-lt"/>
              </a:rPr>
              <a:t>Sicherheitsmaßnahme: </a:t>
            </a:r>
            <a:r>
              <a:rPr lang="de-AT" err="1">
                <a:solidFill>
                  <a:schemeClr val="bg1"/>
                </a:solidFill>
                <a:ea typeface="+mn-lt"/>
                <a:cs typeface="+mn-lt"/>
              </a:rPr>
              <a:t>Servosaver</a:t>
            </a:r>
            <a:endParaRPr lang="de-AT">
              <a:solidFill>
                <a:schemeClr val="bg1"/>
              </a:solidFill>
              <a:cs typeface="Calibri"/>
            </a:endParaRPr>
          </a:p>
          <a:p>
            <a:pPr marL="0" indent="0">
              <a:buNone/>
            </a:pPr>
            <a:endParaRPr lang="de-AT">
              <a:solidFill>
                <a:schemeClr val="bg1"/>
              </a:solidFill>
              <a:cs typeface="Calibri"/>
            </a:endParaRPr>
          </a:p>
        </p:txBody>
      </p:sp>
    </p:spTree>
    <p:extLst>
      <p:ext uri="{BB962C8B-B14F-4D97-AF65-F5344CB8AC3E}">
        <p14:creationId xmlns:p14="http://schemas.microsoft.com/office/powerpoint/2010/main" val="542945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fik 37">
            <a:extLst>
              <a:ext uri="{FF2B5EF4-FFF2-40B4-BE49-F238E27FC236}">
                <a16:creationId xmlns:a16="http://schemas.microsoft.com/office/drawing/2014/main" id="{9832816E-B1CD-45DF-9D23-1AE408BEDBD8}"/>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F77A4093-637E-284B-80BA-94904439DFE5}"/>
              </a:ext>
            </a:extLst>
          </p:cNvPr>
          <p:cNvSpPr>
            <a:spLocks noGrp="1"/>
          </p:cNvSpPr>
          <p:nvPr>
            <p:ph type="title"/>
          </p:nvPr>
        </p:nvSpPr>
        <p:spPr>
          <a:xfrm>
            <a:off x="469108" y="1065862"/>
            <a:ext cx="3783460" cy="4726276"/>
          </a:xfrm>
        </p:spPr>
        <p:txBody>
          <a:bodyPr>
            <a:normAutofit/>
          </a:bodyPr>
          <a:lstStyle/>
          <a:p>
            <a:pPr algn="r"/>
            <a:r>
              <a:rPr lang="de-AT" sz="5400">
                <a:solidFill>
                  <a:srgbClr val="FFFFFF"/>
                </a:solidFill>
              </a:rPr>
              <a:t>Meilensteine</a:t>
            </a:r>
            <a:endParaRPr lang="de-DE" sz="5400">
              <a:solidFill>
                <a:srgbClr val="FFFFFF"/>
              </a:solidFill>
              <a:cs typeface="Calibri Light"/>
            </a:endParaRPr>
          </a:p>
        </p:txBody>
      </p:sp>
      <p:cxnSp>
        <p:nvCxnSpPr>
          <p:cNvPr id="61" name="Straight Connector 6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B929D358-C02F-CB47-BEE0-47517D4595B8}"/>
              </a:ext>
            </a:extLst>
          </p:cNvPr>
          <p:cNvSpPr>
            <a:spLocks noGrp="1"/>
          </p:cNvSpPr>
          <p:nvPr>
            <p:ph idx="1"/>
          </p:nvPr>
        </p:nvSpPr>
        <p:spPr>
          <a:xfrm>
            <a:off x="5155379" y="1065862"/>
            <a:ext cx="5744685" cy="4726276"/>
          </a:xfrm>
        </p:spPr>
        <p:txBody>
          <a:bodyPr anchor="ctr">
            <a:normAutofit/>
          </a:bodyPr>
          <a:lstStyle/>
          <a:p>
            <a:r>
              <a:rPr lang="de-AT">
                <a:solidFill>
                  <a:srgbClr val="FFFFFF"/>
                </a:solidFill>
                <a:effectLst/>
                <a:latin typeface="Calibri"/>
                <a:ea typeface="Times New Roman" panose="02020603050405020304" pitchFamily="18" charset="0"/>
                <a:cs typeface="Calibri"/>
              </a:rPr>
              <a:t>Bauteile Konstruieren</a:t>
            </a:r>
          </a:p>
          <a:p>
            <a:r>
              <a:rPr lang="de-DE">
                <a:solidFill>
                  <a:srgbClr val="FFFFFF"/>
                </a:solidFill>
                <a:effectLst/>
                <a:latin typeface="Calibri"/>
                <a:ea typeface="Times New Roman" panose="02020603050405020304" pitchFamily="18" charset="0"/>
                <a:cs typeface="Calibri"/>
              </a:rPr>
              <a:t>Zeichnen der elektronischen Bauteile.</a:t>
            </a:r>
            <a:endParaRPr lang="de-AT">
              <a:solidFill>
                <a:srgbClr val="FFFFFF"/>
              </a:solidFill>
              <a:effectLst/>
              <a:latin typeface="Calibri"/>
              <a:ea typeface="Times New Roman" panose="02020603050405020304" pitchFamily="18" charset="0"/>
              <a:cs typeface="Calibri"/>
            </a:endParaRPr>
          </a:p>
          <a:p>
            <a:r>
              <a:rPr lang="de-DE">
                <a:solidFill>
                  <a:srgbClr val="FFFFFF"/>
                </a:solidFill>
                <a:effectLst/>
                <a:latin typeface="Calibri"/>
                <a:ea typeface="Times New Roman" panose="02020603050405020304" pitchFamily="18" charset="0"/>
                <a:cs typeface="Calibri"/>
              </a:rPr>
              <a:t>Zeichnen des Getriebes</a:t>
            </a:r>
            <a:endParaRPr lang="de-AT">
              <a:solidFill>
                <a:srgbClr val="FFFFFF"/>
              </a:solidFill>
              <a:effectLst/>
              <a:latin typeface="Calibri"/>
              <a:ea typeface="Times New Roman" panose="02020603050405020304" pitchFamily="18" charset="0"/>
              <a:cs typeface="Calibri"/>
            </a:endParaRPr>
          </a:p>
          <a:p>
            <a:r>
              <a:rPr lang="de-DE">
                <a:solidFill>
                  <a:srgbClr val="FFFFFF"/>
                </a:solidFill>
                <a:effectLst/>
                <a:latin typeface="Calibri"/>
                <a:ea typeface="Times New Roman" panose="02020603050405020304" pitchFamily="18" charset="0"/>
                <a:cs typeface="Calibri"/>
              </a:rPr>
              <a:t>Aufhängung zeichnen</a:t>
            </a:r>
            <a:endParaRPr lang="de-AT">
              <a:solidFill>
                <a:srgbClr val="FFFFFF"/>
              </a:solidFill>
              <a:latin typeface="Calibri"/>
              <a:ea typeface="Times New Roman" panose="02020603050405020304" pitchFamily="18" charset="0"/>
              <a:cs typeface="Calibri"/>
            </a:endParaRPr>
          </a:p>
          <a:p>
            <a:r>
              <a:rPr lang="de-DE">
                <a:solidFill>
                  <a:srgbClr val="FFFFFF"/>
                </a:solidFill>
                <a:effectLst/>
                <a:latin typeface="Calibri"/>
                <a:ea typeface="Times New Roman" panose="02020603050405020304" pitchFamily="18" charset="0"/>
                <a:cs typeface="Calibri"/>
              </a:rPr>
              <a:t>Antriebsstrang fertigstellen</a:t>
            </a:r>
            <a:endParaRPr lang="de-AT">
              <a:solidFill>
                <a:srgbClr val="FFFFFF"/>
              </a:solidFill>
              <a:latin typeface="Calibri"/>
              <a:ea typeface="Times New Roman" panose="02020603050405020304" pitchFamily="18" charset="0"/>
              <a:cs typeface="Calibri"/>
            </a:endParaRPr>
          </a:p>
          <a:p>
            <a:r>
              <a:rPr lang="de-DE">
                <a:solidFill>
                  <a:srgbClr val="FFFFFF"/>
                </a:solidFill>
                <a:effectLst/>
                <a:latin typeface="Calibri"/>
                <a:ea typeface="Times New Roman" panose="02020603050405020304" pitchFamily="18" charset="0"/>
                <a:cs typeface="Calibri"/>
              </a:rPr>
              <a:t>Assembly fertigstellen</a:t>
            </a:r>
            <a:endParaRPr lang="de-AT">
              <a:solidFill>
                <a:srgbClr val="FFFFFF"/>
              </a:solidFill>
              <a:effectLst/>
              <a:latin typeface="Calibri"/>
              <a:ea typeface="Times New Roman" panose="02020603050405020304" pitchFamily="18" charset="0"/>
              <a:cs typeface="Calibri"/>
            </a:endParaRPr>
          </a:p>
          <a:p>
            <a:r>
              <a:rPr lang="de-DE">
                <a:solidFill>
                  <a:srgbClr val="FFFFFF"/>
                </a:solidFill>
                <a:effectLst/>
                <a:latin typeface="Calibri"/>
                <a:ea typeface="Times New Roman" panose="02020603050405020304" pitchFamily="18" charset="0"/>
                <a:cs typeface="Calibri"/>
              </a:rPr>
              <a:t>Bemaßung und Dokumentation</a:t>
            </a:r>
            <a:r>
              <a:rPr lang="de-AT">
                <a:solidFill>
                  <a:srgbClr val="FFFFFF"/>
                </a:solidFill>
              </a:rPr>
              <a:t> </a:t>
            </a:r>
            <a:endParaRPr lang="de-DE">
              <a:solidFill>
                <a:srgbClr val="FFFFFF"/>
              </a:solidFill>
            </a:endParaRPr>
          </a:p>
        </p:txBody>
      </p:sp>
    </p:spTree>
    <p:extLst>
      <p:ext uri="{BB962C8B-B14F-4D97-AF65-F5344CB8AC3E}">
        <p14:creationId xmlns:p14="http://schemas.microsoft.com/office/powerpoint/2010/main" val="2868352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fik 25">
            <a:extLst>
              <a:ext uri="{FF2B5EF4-FFF2-40B4-BE49-F238E27FC236}">
                <a16:creationId xmlns:a16="http://schemas.microsoft.com/office/drawing/2014/main" id="{A7454638-87B4-418E-A665-827845849D4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F77A4093-637E-284B-80BA-94904439DFE5}"/>
              </a:ext>
            </a:extLst>
          </p:cNvPr>
          <p:cNvSpPr>
            <a:spLocks noGrp="1"/>
          </p:cNvSpPr>
          <p:nvPr>
            <p:ph type="title"/>
          </p:nvPr>
        </p:nvSpPr>
        <p:spPr>
          <a:xfrm>
            <a:off x="838201" y="1065862"/>
            <a:ext cx="3313164" cy="4726276"/>
          </a:xfrm>
        </p:spPr>
        <p:txBody>
          <a:bodyPr>
            <a:normAutofit/>
          </a:bodyPr>
          <a:lstStyle/>
          <a:p>
            <a:pPr algn="r"/>
            <a:r>
              <a:rPr lang="de-AT" sz="5400" dirty="0">
                <a:solidFill>
                  <a:srgbClr val="FFFFFF"/>
                </a:solidFill>
              </a:rPr>
              <a:t>Schwierig-</a:t>
            </a:r>
            <a:r>
              <a:rPr lang="de-AT" sz="5400" dirty="0" err="1">
                <a:solidFill>
                  <a:srgbClr val="FFFFFF"/>
                </a:solidFill>
              </a:rPr>
              <a:t>keiten</a:t>
            </a:r>
            <a:endParaRPr lang="de-DE" sz="5400">
              <a:solidFill>
                <a:srgbClr val="FFFFFF"/>
              </a:solidFill>
              <a:cs typeface="Calibri Light"/>
            </a:endParaRPr>
          </a:p>
        </p:txBody>
      </p:sp>
      <p:cxnSp>
        <p:nvCxnSpPr>
          <p:cNvPr id="40" name="Straight Connector 3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B929D358-C02F-CB47-BEE0-47517D4595B8}"/>
              </a:ext>
            </a:extLst>
          </p:cNvPr>
          <p:cNvSpPr>
            <a:spLocks noGrp="1"/>
          </p:cNvSpPr>
          <p:nvPr>
            <p:ph idx="1"/>
          </p:nvPr>
        </p:nvSpPr>
        <p:spPr>
          <a:xfrm>
            <a:off x="5155379" y="1065862"/>
            <a:ext cx="5744685" cy="4726276"/>
          </a:xfrm>
        </p:spPr>
        <p:txBody>
          <a:bodyPr vert="horz" lIns="91440" tIns="45720" rIns="91440" bIns="45720" rtlCol="0" anchor="ctr">
            <a:normAutofit/>
          </a:bodyPr>
          <a:lstStyle/>
          <a:p>
            <a:r>
              <a:rPr lang="de-DE" dirty="0">
                <a:solidFill>
                  <a:srgbClr val="FFFFFF"/>
                </a:solidFill>
              </a:rPr>
              <a:t>Achsen in Assembly platzieren</a:t>
            </a:r>
            <a:endParaRPr lang="de-DE" dirty="0">
              <a:solidFill>
                <a:srgbClr val="FFFFFF"/>
              </a:solidFill>
              <a:cs typeface="Calibri"/>
            </a:endParaRPr>
          </a:p>
          <a:p>
            <a:r>
              <a:rPr lang="de-DE" dirty="0">
                <a:solidFill>
                  <a:srgbClr val="FFFFFF"/>
                </a:solidFill>
                <a:cs typeface="Calibri"/>
              </a:rPr>
              <a:t>Beziehungen Differential </a:t>
            </a:r>
          </a:p>
          <a:p>
            <a:r>
              <a:rPr lang="de-DE" dirty="0">
                <a:solidFill>
                  <a:srgbClr val="FFFFFF"/>
                </a:solidFill>
              </a:rPr>
              <a:t>Bewegliche Lenkung im Assembly</a:t>
            </a:r>
            <a:endParaRPr lang="de-DE" dirty="0">
              <a:solidFill>
                <a:srgbClr val="FFFFFF"/>
              </a:solidFill>
              <a:cs typeface="Calibri"/>
            </a:endParaRPr>
          </a:p>
          <a:p>
            <a:r>
              <a:rPr lang="de-DE" dirty="0">
                <a:solidFill>
                  <a:srgbClr val="FFFFFF"/>
                </a:solidFill>
              </a:rPr>
              <a:t>Materialauswahl für 3D-Druck</a:t>
            </a:r>
            <a:endParaRPr lang="de-DE" dirty="0">
              <a:solidFill>
                <a:srgbClr val="FFFFFF"/>
              </a:solidFill>
              <a:cs typeface="Calibri"/>
            </a:endParaRPr>
          </a:p>
          <a:p>
            <a:r>
              <a:rPr lang="de-DE" dirty="0">
                <a:solidFill>
                  <a:srgbClr val="FFFFFF"/>
                </a:solidFill>
              </a:rPr>
              <a:t>Gerechte Verteilung von Aufgaben</a:t>
            </a:r>
            <a:endParaRPr lang="de-DE" dirty="0">
              <a:solidFill>
                <a:srgbClr val="FFFFFF"/>
              </a:solidFill>
              <a:cs typeface="Calibri"/>
            </a:endParaRPr>
          </a:p>
        </p:txBody>
      </p:sp>
    </p:spTree>
    <p:extLst>
      <p:ext uri="{BB962C8B-B14F-4D97-AF65-F5344CB8AC3E}">
        <p14:creationId xmlns:p14="http://schemas.microsoft.com/office/powerpoint/2010/main" val="285243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Zahnrad enthält.&#10;&#10;Automatisch generierte Beschreibung">
            <a:extLst>
              <a:ext uri="{FF2B5EF4-FFF2-40B4-BE49-F238E27FC236}">
                <a16:creationId xmlns:a16="http://schemas.microsoft.com/office/drawing/2014/main" id="{6A0D8811-BE55-4A84-B0C6-4601BFC894CF}"/>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F77A4093-637E-284B-80BA-94904439DFE5}"/>
              </a:ext>
            </a:extLst>
          </p:cNvPr>
          <p:cNvSpPr>
            <a:spLocks noGrp="1"/>
          </p:cNvSpPr>
          <p:nvPr>
            <p:ph type="title"/>
          </p:nvPr>
        </p:nvSpPr>
        <p:spPr>
          <a:xfrm>
            <a:off x="838201" y="1065862"/>
            <a:ext cx="3313164" cy="4726276"/>
          </a:xfrm>
        </p:spPr>
        <p:txBody>
          <a:bodyPr>
            <a:normAutofit/>
          </a:bodyPr>
          <a:lstStyle/>
          <a:p>
            <a:pPr algn="r"/>
            <a:r>
              <a:rPr lang="de-AT" sz="5400">
                <a:solidFill>
                  <a:srgbClr val="FFFFFF"/>
                </a:solidFill>
              </a:rPr>
              <a:t>Arbeits-</a:t>
            </a:r>
            <a:br>
              <a:rPr lang="de-AT" sz="5400"/>
            </a:br>
            <a:r>
              <a:rPr lang="de-AT" sz="5400" err="1">
                <a:solidFill>
                  <a:srgbClr val="FFFFFF"/>
                </a:solidFill>
              </a:rPr>
              <a:t>teilung</a:t>
            </a:r>
            <a:endParaRPr lang="de-DE" sz="5400">
              <a:solidFill>
                <a:srgbClr val="FFFFFF"/>
              </a:solidFill>
              <a:cs typeface="Calibri Light"/>
            </a:endParaRP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B929D358-C02F-CB47-BEE0-47517D4595B8}"/>
              </a:ext>
            </a:extLst>
          </p:cNvPr>
          <p:cNvSpPr>
            <a:spLocks noGrp="1"/>
          </p:cNvSpPr>
          <p:nvPr>
            <p:ph idx="1"/>
          </p:nvPr>
        </p:nvSpPr>
        <p:spPr>
          <a:xfrm>
            <a:off x="5155379" y="1065862"/>
            <a:ext cx="5744685" cy="4726276"/>
          </a:xfrm>
        </p:spPr>
        <p:txBody>
          <a:bodyPr anchor="ctr">
            <a:normAutofit/>
          </a:bodyPr>
          <a:lstStyle/>
          <a:p>
            <a:r>
              <a:rPr lang="de-DE">
                <a:solidFill>
                  <a:srgbClr val="FFFFFF"/>
                </a:solidFill>
              </a:rPr>
              <a:t>ToDo Liste mit allen Aufgaben</a:t>
            </a:r>
            <a:endParaRPr lang="de-DE">
              <a:solidFill>
                <a:srgbClr val="FFFFFF"/>
              </a:solidFill>
              <a:cs typeface="Calibri"/>
            </a:endParaRPr>
          </a:p>
          <a:p>
            <a:r>
              <a:rPr lang="de-DE">
                <a:solidFill>
                  <a:srgbClr val="FFFFFF"/>
                </a:solidFill>
              </a:rPr>
              <a:t>Jeder kann sich Aufgaben zuweisen</a:t>
            </a:r>
          </a:p>
        </p:txBody>
      </p:sp>
    </p:spTree>
    <p:extLst>
      <p:ext uri="{BB962C8B-B14F-4D97-AF65-F5344CB8AC3E}">
        <p14:creationId xmlns:p14="http://schemas.microsoft.com/office/powerpoint/2010/main" val="2060642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drinnen, Spielzeug enthält.&#10;&#10;Automatisch generierte Beschreibung">
            <a:extLst>
              <a:ext uri="{FF2B5EF4-FFF2-40B4-BE49-F238E27FC236}">
                <a16:creationId xmlns:a16="http://schemas.microsoft.com/office/drawing/2014/main" id="{5C1B7611-CDD3-4C21-BC68-3F4D3DE57AC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el 1">
            <a:extLst>
              <a:ext uri="{FF2B5EF4-FFF2-40B4-BE49-F238E27FC236}">
                <a16:creationId xmlns:a16="http://schemas.microsoft.com/office/drawing/2014/main" id="{F77A4093-637E-284B-80BA-94904439DFE5}"/>
              </a:ext>
            </a:extLst>
          </p:cNvPr>
          <p:cNvSpPr>
            <a:spLocks noGrp="1"/>
          </p:cNvSpPr>
          <p:nvPr>
            <p:ph type="title"/>
          </p:nvPr>
        </p:nvSpPr>
        <p:spPr>
          <a:xfrm>
            <a:off x="725092" y="1065862"/>
            <a:ext cx="3426273" cy="4726276"/>
          </a:xfrm>
        </p:spPr>
        <p:txBody>
          <a:bodyPr>
            <a:normAutofit/>
          </a:bodyPr>
          <a:lstStyle/>
          <a:p>
            <a:pPr algn="r"/>
            <a:r>
              <a:rPr lang="de-AT">
                <a:solidFill>
                  <a:srgbClr val="FFFFFF"/>
                </a:solidFill>
              </a:rPr>
              <a:t>Weiter-entwicklung</a:t>
            </a:r>
            <a:endParaRPr lang="de-DE">
              <a:solidFill>
                <a:srgbClr val="FFFFFF"/>
              </a:solidFill>
              <a:cs typeface="Calibri Light"/>
            </a:endParaRPr>
          </a:p>
        </p:txBody>
      </p:sp>
      <p:cxnSp>
        <p:nvCxnSpPr>
          <p:cNvPr id="35" name="Straight Connector 3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B929D358-C02F-CB47-BEE0-47517D4595B8}"/>
              </a:ext>
            </a:extLst>
          </p:cNvPr>
          <p:cNvSpPr>
            <a:spLocks noGrp="1"/>
          </p:cNvSpPr>
          <p:nvPr>
            <p:ph idx="1"/>
          </p:nvPr>
        </p:nvSpPr>
        <p:spPr>
          <a:xfrm>
            <a:off x="5155379" y="1065862"/>
            <a:ext cx="5744685" cy="4726276"/>
          </a:xfrm>
        </p:spPr>
        <p:txBody>
          <a:bodyPr anchor="ctr">
            <a:normAutofit/>
          </a:bodyPr>
          <a:lstStyle/>
          <a:p>
            <a:r>
              <a:rPr lang="de-AT">
                <a:solidFill>
                  <a:srgbClr val="FFFFFF"/>
                </a:solidFill>
              </a:rPr>
              <a:t>Volle Elektronische Überwachung von:</a:t>
            </a:r>
            <a:endParaRPr lang="de-AT">
              <a:solidFill>
                <a:srgbClr val="FFFFFF"/>
              </a:solidFill>
              <a:cs typeface="Calibri"/>
            </a:endParaRPr>
          </a:p>
          <a:p>
            <a:pPr lvl="1"/>
            <a:r>
              <a:rPr lang="de-AT" sz="2800">
                <a:solidFill>
                  <a:srgbClr val="FFFFFF"/>
                </a:solidFill>
              </a:rPr>
              <a:t>Batterie Ladung und Temperatur</a:t>
            </a:r>
            <a:endParaRPr lang="de-AT" sz="2800">
              <a:solidFill>
                <a:srgbClr val="FFFFFF"/>
              </a:solidFill>
              <a:cs typeface="Calibri"/>
            </a:endParaRPr>
          </a:p>
          <a:p>
            <a:pPr lvl="1"/>
            <a:r>
              <a:rPr lang="de-AT" sz="2800">
                <a:solidFill>
                  <a:srgbClr val="FFFFFF"/>
                </a:solidFill>
              </a:rPr>
              <a:t>Spannungen und Ströme</a:t>
            </a:r>
            <a:endParaRPr lang="de-AT" sz="2800">
              <a:solidFill>
                <a:srgbClr val="FFFFFF"/>
              </a:solidFill>
              <a:cs typeface="Calibri"/>
            </a:endParaRPr>
          </a:p>
          <a:p>
            <a:r>
              <a:rPr lang="de-AT">
                <a:solidFill>
                  <a:srgbClr val="FFFFFF"/>
                </a:solidFill>
              </a:rPr>
              <a:t>Elektronisch kontrolliertes abschalten bei Fehlfunktionen</a:t>
            </a:r>
            <a:endParaRPr lang="de-AT">
              <a:solidFill>
                <a:srgbClr val="FFFFFF"/>
              </a:solidFill>
              <a:cs typeface="Calibri"/>
            </a:endParaRPr>
          </a:p>
          <a:p>
            <a:r>
              <a:rPr lang="de-AT">
                <a:solidFill>
                  <a:srgbClr val="FFFFFF"/>
                </a:solidFill>
              </a:rPr>
              <a:t>Sensoren für </a:t>
            </a:r>
            <a:r>
              <a:rPr lang="de-AT" err="1">
                <a:solidFill>
                  <a:srgbClr val="FFFFFF"/>
                </a:solidFill>
              </a:rPr>
              <a:t>Fahrassistentssysteme</a:t>
            </a:r>
            <a:endParaRPr lang="de-AT">
              <a:solidFill>
                <a:srgbClr val="FFFFFF"/>
              </a:solidFill>
              <a:cs typeface="Calibri"/>
            </a:endParaRPr>
          </a:p>
          <a:p>
            <a:pPr lvl="1"/>
            <a:r>
              <a:rPr lang="de-AT" sz="2800">
                <a:solidFill>
                  <a:srgbClr val="FFFFFF"/>
                </a:solidFill>
              </a:rPr>
              <a:t>Mit Ultraschall und Lidar Sensor</a:t>
            </a:r>
            <a:endParaRPr lang="de-AT" sz="2800">
              <a:solidFill>
                <a:srgbClr val="FFFFFF"/>
              </a:solidFill>
              <a:cs typeface="Calibri"/>
            </a:endParaRPr>
          </a:p>
        </p:txBody>
      </p:sp>
    </p:spTree>
    <p:extLst>
      <p:ext uri="{BB962C8B-B14F-4D97-AF65-F5344CB8AC3E}">
        <p14:creationId xmlns:p14="http://schemas.microsoft.com/office/powerpoint/2010/main" val="3510720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Rasenmäher, Spielzeug enthält.&#10;&#10;Automatisch generierte Beschreibung">
            <a:extLst>
              <a:ext uri="{FF2B5EF4-FFF2-40B4-BE49-F238E27FC236}">
                <a16:creationId xmlns:a16="http://schemas.microsoft.com/office/drawing/2014/main" id="{56752A46-EDA8-409E-B480-9F8E0D6E13E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extfeld 4">
            <a:extLst>
              <a:ext uri="{FF2B5EF4-FFF2-40B4-BE49-F238E27FC236}">
                <a16:creationId xmlns:a16="http://schemas.microsoft.com/office/drawing/2014/main" id="{E7021202-BABE-1D48-86C0-145730C6B83F}"/>
              </a:ext>
            </a:extLst>
          </p:cNvPr>
          <p:cNvSpPr txBox="1"/>
          <p:nvPr/>
        </p:nvSpPr>
        <p:spPr>
          <a:xfrm>
            <a:off x="1089205" y="1065862"/>
            <a:ext cx="3313164" cy="47262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6000">
                <a:solidFill>
                  <a:srgbClr val="FFFFFF"/>
                </a:solidFill>
                <a:latin typeface="+mj-lt"/>
                <a:ea typeface="+mj-ea"/>
                <a:cs typeface="+mj-cs"/>
              </a:rPr>
              <a:t>RC-Car</a:t>
            </a:r>
          </a:p>
        </p:txBody>
      </p:sp>
      <p:cxnSp>
        <p:nvCxnSpPr>
          <p:cNvPr id="43"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F7E46356-56EE-1B4F-B9A5-16C90EE7CC99}"/>
              </a:ext>
            </a:extLst>
          </p:cNvPr>
          <p:cNvSpPr txBox="1"/>
          <p:nvPr/>
        </p:nvSpPr>
        <p:spPr>
          <a:xfrm>
            <a:off x="5197051"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800">
              <a:solidFill>
                <a:srgbClr val="FFFFFF"/>
              </a:solidFill>
            </a:endParaRPr>
          </a:p>
        </p:txBody>
      </p:sp>
    </p:spTree>
    <p:extLst>
      <p:ext uri="{BB962C8B-B14F-4D97-AF65-F5344CB8AC3E}">
        <p14:creationId xmlns:p14="http://schemas.microsoft.com/office/powerpoint/2010/main" val="1086051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a:extLst>
              <a:ext uri="{FF2B5EF4-FFF2-40B4-BE49-F238E27FC236}">
                <a16:creationId xmlns:a16="http://schemas.microsoft.com/office/drawing/2014/main" id="{1A860A30-B83F-4E50-8E08-99DAEB3F844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56C58D1D-DD9D-6C48-932A-877978D101E7}"/>
              </a:ext>
            </a:extLst>
          </p:cNvPr>
          <p:cNvSpPr>
            <a:spLocks noGrp="1"/>
          </p:cNvSpPr>
          <p:nvPr>
            <p:ph type="title"/>
          </p:nvPr>
        </p:nvSpPr>
        <p:spPr>
          <a:xfrm>
            <a:off x="838201" y="1065862"/>
            <a:ext cx="3313164" cy="4726276"/>
          </a:xfrm>
        </p:spPr>
        <p:txBody>
          <a:bodyPr>
            <a:normAutofit/>
          </a:bodyPr>
          <a:lstStyle/>
          <a:p>
            <a:pPr algn="r"/>
            <a:r>
              <a:rPr lang="de-AT" sz="5400">
                <a:solidFill>
                  <a:srgbClr val="FFFFFF"/>
                </a:solidFill>
              </a:rPr>
              <a:t>Referenten</a:t>
            </a:r>
            <a:endParaRPr lang="de-DE" sz="5400">
              <a:solidFill>
                <a:srgbClr val="FFFFFF"/>
              </a:solidFill>
              <a:cs typeface="Calibri Light"/>
            </a:endParaRPr>
          </a:p>
        </p:txBody>
      </p:sp>
      <p:cxnSp>
        <p:nvCxnSpPr>
          <p:cNvPr id="47" name="Straight Connector 4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A51BDACF-FA21-7B48-AAB9-C6044EE9AB98}"/>
              </a:ext>
            </a:extLst>
          </p:cNvPr>
          <p:cNvSpPr>
            <a:spLocks noGrp="1"/>
          </p:cNvSpPr>
          <p:nvPr>
            <p:ph idx="1"/>
          </p:nvPr>
        </p:nvSpPr>
        <p:spPr>
          <a:xfrm>
            <a:off x="5155379" y="1065862"/>
            <a:ext cx="5744685" cy="4726276"/>
          </a:xfrm>
        </p:spPr>
        <p:txBody>
          <a:bodyPr anchor="ctr">
            <a:normAutofit/>
          </a:bodyPr>
          <a:lstStyle/>
          <a:p>
            <a:pPr indent="-228600">
              <a:spcAft>
                <a:spcPts val="600"/>
              </a:spcAft>
              <a:buFont typeface="Arial" panose="020B0604020202020204" pitchFamily="34" charset="0"/>
              <a:buChar char="•"/>
            </a:pPr>
            <a:r>
              <a:rPr lang="en-US" err="1">
                <a:solidFill>
                  <a:srgbClr val="FFFFFF"/>
                </a:solidFill>
              </a:rPr>
              <a:t>Kaltenleitner</a:t>
            </a:r>
            <a:r>
              <a:rPr lang="en-US">
                <a:solidFill>
                  <a:srgbClr val="FFFFFF"/>
                </a:solidFill>
              </a:rPr>
              <a:t> Phillip, Sandri Felix,</a:t>
            </a:r>
            <a:endParaRPr lang="en-US">
              <a:solidFill>
                <a:srgbClr val="FFFFFF"/>
              </a:solidFill>
              <a:cs typeface="Calibri"/>
            </a:endParaRPr>
          </a:p>
          <a:p>
            <a:pPr indent="-228600">
              <a:spcAft>
                <a:spcPts val="600"/>
              </a:spcAft>
              <a:buFont typeface="Arial" panose="020B0604020202020204" pitchFamily="34" charset="0"/>
              <a:buChar char="•"/>
            </a:pPr>
            <a:r>
              <a:rPr lang="en-US">
                <a:solidFill>
                  <a:srgbClr val="FFFFFF"/>
                </a:solidFill>
              </a:rPr>
              <a:t>Petrovic David, Gürel Mert</a:t>
            </a:r>
            <a:endParaRPr lang="en-US">
              <a:solidFill>
                <a:srgbClr val="FFFFFF"/>
              </a:solidFill>
              <a:cs typeface="Calibri"/>
            </a:endParaRPr>
          </a:p>
        </p:txBody>
      </p:sp>
    </p:spTree>
    <p:extLst>
      <p:ext uri="{BB962C8B-B14F-4D97-AF65-F5344CB8AC3E}">
        <p14:creationId xmlns:p14="http://schemas.microsoft.com/office/powerpoint/2010/main" val="18793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860D5698-ED93-4BC1-BF41-B589D5FD818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34183" y="42729"/>
            <a:ext cx="12192000" cy="6858000"/>
          </a:xfrm>
          <a:prstGeom prst="rect">
            <a:avLst/>
          </a:prstGeom>
        </p:spPr>
      </p:pic>
      <p:sp>
        <p:nvSpPr>
          <p:cNvPr id="2" name="Titel 1">
            <a:extLst>
              <a:ext uri="{FF2B5EF4-FFF2-40B4-BE49-F238E27FC236}">
                <a16:creationId xmlns:a16="http://schemas.microsoft.com/office/drawing/2014/main" id="{78686EA2-825A-D649-A3B0-52A9485E93BE}"/>
              </a:ext>
            </a:extLst>
          </p:cNvPr>
          <p:cNvSpPr>
            <a:spLocks noGrp="1"/>
          </p:cNvSpPr>
          <p:nvPr>
            <p:ph type="title"/>
          </p:nvPr>
        </p:nvSpPr>
        <p:spPr>
          <a:xfrm>
            <a:off x="838201" y="1065862"/>
            <a:ext cx="3313164" cy="4726276"/>
          </a:xfrm>
        </p:spPr>
        <p:txBody>
          <a:bodyPr>
            <a:normAutofit/>
          </a:bodyPr>
          <a:lstStyle/>
          <a:p>
            <a:pPr algn="r"/>
            <a:r>
              <a:rPr lang="de-AT" sz="5400">
                <a:solidFill>
                  <a:srgbClr val="FFFFFF"/>
                </a:solidFill>
              </a:rPr>
              <a:t>Inhalt</a:t>
            </a:r>
            <a:endParaRPr lang="de-DE">
              <a:solidFill>
                <a:srgbClr val="FFFFFF"/>
              </a:solidFill>
              <a:cs typeface="Calibri Light" panose="020F0302020204030204"/>
            </a:endParaRPr>
          </a:p>
        </p:txBody>
      </p:sp>
      <p:cxnSp>
        <p:nvCxnSpPr>
          <p:cNvPr id="118" name="Straight Connector 1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4EE0A823-7118-6242-BFF9-6B04CCFC487F}"/>
              </a:ext>
            </a:extLst>
          </p:cNvPr>
          <p:cNvSpPr>
            <a:spLocks noGrp="1"/>
          </p:cNvSpPr>
          <p:nvPr>
            <p:ph idx="1"/>
          </p:nvPr>
        </p:nvSpPr>
        <p:spPr>
          <a:xfrm>
            <a:off x="5155379" y="1065862"/>
            <a:ext cx="5744685" cy="4726276"/>
          </a:xfrm>
        </p:spPr>
        <p:txBody>
          <a:bodyPr anchor="ctr">
            <a:normAutofit lnSpcReduction="10000"/>
          </a:bodyPr>
          <a:lstStyle/>
          <a:p>
            <a:r>
              <a:rPr lang="de-DE">
                <a:solidFill>
                  <a:srgbClr val="FFFFFF"/>
                </a:solidFill>
              </a:rPr>
              <a:t>Ziele</a:t>
            </a:r>
            <a:endParaRPr lang="de-DE">
              <a:solidFill>
                <a:srgbClr val="FFFFFF"/>
              </a:solidFill>
              <a:cs typeface="Calibri"/>
            </a:endParaRPr>
          </a:p>
          <a:p>
            <a:r>
              <a:rPr lang="de-DE">
                <a:solidFill>
                  <a:srgbClr val="FFFFFF"/>
                </a:solidFill>
              </a:rPr>
              <a:t>Vorgaben</a:t>
            </a:r>
            <a:endParaRPr lang="de-DE">
              <a:solidFill>
                <a:srgbClr val="FFFFFF"/>
              </a:solidFill>
              <a:cs typeface="Calibri"/>
            </a:endParaRPr>
          </a:p>
          <a:p>
            <a:r>
              <a:rPr lang="de-DE">
                <a:solidFill>
                  <a:srgbClr val="FFFFFF"/>
                </a:solidFill>
              </a:rPr>
              <a:t>Technische Daten</a:t>
            </a:r>
            <a:endParaRPr lang="de-DE">
              <a:solidFill>
                <a:srgbClr val="FFFFFF"/>
              </a:solidFill>
              <a:cs typeface="Calibri"/>
            </a:endParaRPr>
          </a:p>
          <a:p>
            <a:r>
              <a:rPr lang="de-DE">
                <a:solidFill>
                  <a:srgbClr val="FFFFFF"/>
                </a:solidFill>
              </a:rPr>
              <a:t>Antrieb</a:t>
            </a:r>
            <a:endParaRPr lang="de-DE">
              <a:solidFill>
                <a:srgbClr val="FFFFFF"/>
              </a:solidFill>
              <a:cs typeface="Calibri"/>
            </a:endParaRPr>
          </a:p>
          <a:p>
            <a:r>
              <a:rPr lang="de-DE">
                <a:solidFill>
                  <a:srgbClr val="FFFFFF"/>
                </a:solidFill>
              </a:rPr>
              <a:t>Aufhängung</a:t>
            </a:r>
            <a:endParaRPr lang="de-DE">
              <a:solidFill>
                <a:srgbClr val="FFFFFF"/>
              </a:solidFill>
              <a:cs typeface="Calibri"/>
            </a:endParaRPr>
          </a:p>
          <a:p>
            <a:r>
              <a:rPr lang="de-DE">
                <a:solidFill>
                  <a:srgbClr val="FFFFFF"/>
                </a:solidFill>
                <a:cs typeface="Calibri"/>
              </a:rPr>
              <a:t>Lenkung</a:t>
            </a:r>
            <a:endParaRPr lang="de-DE">
              <a:solidFill>
                <a:srgbClr val="FFFFFF"/>
              </a:solidFill>
            </a:endParaRPr>
          </a:p>
          <a:p>
            <a:r>
              <a:rPr lang="de-DE">
                <a:solidFill>
                  <a:srgbClr val="FFFFFF"/>
                </a:solidFill>
              </a:rPr>
              <a:t>Meilensteine</a:t>
            </a:r>
            <a:endParaRPr lang="de-DE">
              <a:solidFill>
                <a:srgbClr val="FFFFFF"/>
              </a:solidFill>
              <a:cs typeface="Calibri"/>
            </a:endParaRPr>
          </a:p>
          <a:p>
            <a:r>
              <a:rPr lang="de-DE">
                <a:solidFill>
                  <a:srgbClr val="FFFFFF"/>
                </a:solidFill>
              </a:rPr>
              <a:t>Schwierigkeiten</a:t>
            </a:r>
            <a:endParaRPr lang="de-DE">
              <a:solidFill>
                <a:srgbClr val="FFFFFF"/>
              </a:solidFill>
              <a:cs typeface="Calibri"/>
            </a:endParaRPr>
          </a:p>
          <a:p>
            <a:r>
              <a:rPr lang="de-DE">
                <a:solidFill>
                  <a:srgbClr val="FFFFFF"/>
                </a:solidFill>
              </a:rPr>
              <a:t>Arbeitsteilung</a:t>
            </a:r>
            <a:endParaRPr lang="de-DE">
              <a:solidFill>
                <a:srgbClr val="FFFFFF"/>
              </a:solidFill>
              <a:cs typeface="Calibri"/>
            </a:endParaRPr>
          </a:p>
          <a:p>
            <a:r>
              <a:rPr lang="de-DE">
                <a:solidFill>
                  <a:srgbClr val="FFFFFF"/>
                </a:solidFill>
              </a:rPr>
              <a:t>Weiterentwicklung</a:t>
            </a:r>
            <a:endParaRPr lang="de-DE">
              <a:solidFill>
                <a:srgbClr val="FFFFFF"/>
              </a:solidFill>
              <a:cs typeface="Calibri"/>
            </a:endParaRPr>
          </a:p>
        </p:txBody>
      </p:sp>
    </p:spTree>
    <p:extLst>
      <p:ext uri="{BB962C8B-B14F-4D97-AF65-F5344CB8AC3E}">
        <p14:creationId xmlns:p14="http://schemas.microsoft.com/office/powerpoint/2010/main" val="1259369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6983D6EF-9B1E-46FE-A746-54C2D5EC8C88}"/>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77AF0714-1FD1-A244-92E7-47FC2D02886A}"/>
              </a:ext>
            </a:extLst>
          </p:cNvPr>
          <p:cNvSpPr>
            <a:spLocks noGrp="1"/>
          </p:cNvSpPr>
          <p:nvPr>
            <p:ph type="title"/>
          </p:nvPr>
        </p:nvSpPr>
        <p:spPr>
          <a:xfrm>
            <a:off x="838201" y="1065862"/>
            <a:ext cx="3313164" cy="4726276"/>
          </a:xfrm>
        </p:spPr>
        <p:txBody>
          <a:bodyPr>
            <a:normAutofit/>
          </a:bodyPr>
          <a:lstStyle/>
          <a:p>
            <a:pPr algn="r"/>
            <a:r>
              <a:rPr lang="de-AT" sz="5400">
                <a:solidFill>
                  <a:srgbClr val="FFFFFF"/>
                </a:solidFill>
              </a:rPr>
              <a:t>Ziele	</a:t>
            </a:r>
            <a:endParaRPr lang="de-DE" sz="5400">
              <a:solidFill>
                <a:srgbClr val="FFFFFF"/>
              </a:solidFill>
              <a:cs typeface="Calibri Light"/>
            </a:endParaRP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72003078-9745-3748-845F-DEC422C94B74}"/>
              </a:ext>
            </a:extLst>
          </p:cNvPr>
          <p:cNvSpPr>
            <a:spLocks noGrp="1"/>
          </p:cNvSpPr>
          <p:nvPr>
            <p:ph idx="1"/>
          </p:nvPr>
        </p:nvSpPr>
        <p:spPr>
          <a:xfrm>
            <a:off x="5155379" y="1065862"/>
            <a:ext cx="5744685" cy="4726276"/>
          </a:xfrm>
        </p:spPr>
        <p:txBody>
          <a:bodyPr anchor="ctr">
            <a:normAutofit/>
          </a:bodyPr>
          <a:lstStyle/>
          <a:p>
            <a:r>
              <a:rPr lang="de-AT">
                <a:solidFill>
                  <a:srgbClr val="FFFFFF"/>
                </a:solidFill>
              </a:rPr>
              <a:t>Auto für Gelände und Straßen</a:t>
            </a:r>
          </a:p>
          <a:p>
            <a:r>
              <a:rPr lang="de-AT">
                <a:solidFill>
                  <a:srgbClr val="FFFFFF"/>
                </a:solidFill>
                <a:cs typeface="Calibri"/>
              </a:rPr>
              <a:t>Fernsteuerbar</a:t>
            </a:r>
          </a:p>
          <a:p>
            <a:r>
              <a:rPr lang="de-AT">
                <a:solidFill>
                  <a:srgbClr val="FFFFFF"/>
                </a:solidFill>
              </a:rPr>
              <a:t>Einzigartige vollprogrammierbare Bordelektronik</a:t>
            </a:r>
          </a:p>
          <a:p>
            <a:r>
              <a:rPr lang="de-AT">
                <a:solidFill>
                  <a:srgbClr val="FFFFFF"/>
                </a:solidFill>
                <a:cs typeface="Calibri"/>
              </a:rPr>
              <a:t>Fahrzeit von über 45min</a:t>
            </a:r>
          </a:p>
          <a:p>
            <a:r>
              <a:rPr lang="de-AT">
                <a:solidFill>
                  <a:srgbClr val="FFFFFF"/>
                </a:solidFill>
              </a:rPr>
              <a:t>Vollständige Telemetrie</a:t>
            </a:r>
          </a:p>
          <a:p>
            <a:r>
              <a:rPr lang="de-AT">
                <a:solidFill>
                  <a:srgbClr val="FFFFFF"/>
                </a:solidFill>
              </a:rPr>
              <a:t>Zukunftssicherung von Elektronik</a:t>
            </a:r>
          </a:p>
        </p:txBody>
      </p:sp>
    </p:spTree>
    <p:extLst>
      <p:ext uri="{BB962C8B-B14F-4D97-AF65-F5344CB8AC3E}">
        <p14:creationId xmlns:p14="http://schemas.microsoft.com/office/powerpoint/2010/main" val="207976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fik 44">
            <a:extLst>
              <a:ext uri="{FF2B5EF4-FFF2-40B4-BE49-F238E27FC236}">
                <a16:creationId xmlns:a16="http://schemas.microsoft.com/office/drawing/2014/main" id="{A1082E6E-7777-4200-A644-55FF09203B5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11667" y="0"/>
            <a:ext cx="12192000" cy="6858000"/>
          </a:xfrm>
          <a:prstGeom prst="rect">
            <a:avLst/>
          </a:prstGeom>
        </p:spPr>
      </p:pic>
      <p:sp>
        <p:nvSpPr>
          <p:cNvPr id="2" name="Titel 1">
            <a:extLst>
              <a:ext uri="{FF2B5EF4-FFF2-40B4-BE49-F238E27FC236}">
                <a16:creationId xmlns:a16="http://schemas.microsoft.com/office/drawing/2014/main" id="{D22FFA9C-2CFC-A54D-BF68-EA97345E7A94}"/>
              </a:ext>
            </a:extLst>
          </p:cNvPr>
          <p:cNvSpPr>
            <a:spLocks noGrp="1"/>
          </p:cNvSpPr>
          <p:nvPr>
            <p:ph type="title"/>
          </p:nvPr>
        </p:nvSpPr>
        <p:spPr>
          <a:xfrm>
            <a:off x="838201" y="1065862"/>
            <a:ext cx="3313164" cy="4726276"/>
          </a:xfrm>
        </p:spPr>
        <p:txBody>
          <a:bodyPr>
            <a:normAutofit/>
          </a:bodyPr>
          <a:lstStyle/>
          <a:p>
            <a:pPr algn="r"/>
            <a:r>
              <a:rPr lang="de-AT" sz="5400">
                <a:solidFill>
                  <a:srgbClr val="FFFFFF"/>
                </a:solidFill>
              </a:rPr>
              <a:t>Vorgaben</a:t>
            </a:r>
            <a:endParaRPr lang="de-DE" sz="5400">
              <a:solidFill>
                <a:srgbClr val="FFFFFF"/>
              </a:solidFill>
            </a:endParaRPr>
          </a:p>
        </p:txBody>
      </p:sp>
      <p:cxnSp>
        <p:nvCxnSpPr>
          <p:cNvPr id="86" name="Straight Connector 8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7EB2096D-3EDC-4042-B8D7-4A261803CCA3}"/>
              </a:ext>
            </a:extLst>
          </p:cNvPr>
          <p:cNvSpPr>
            <a:spLocks noGrp="1"/>
          </p:cNvSpPr>
          <p:nvPr>
            <p:ph idx="1"/>
          </p:nvPr>
        </p:nvSpPr>
        <p:spPr>
          <a:xfrm>
            <a:off x="5155379" y="1065862"/>
            <a:ext cx="5744685" cy="4726276"/>
          </a:xfrm>
        </p:spPr>
        <p:txBody>
          <a:bodyPr anchor="ctr">
            <a:normAutofit/>
          </a:bodyPr>
          <a:lstStyle/>
          <a:p>
            <a:r>
              <a:rPr lang="de-DE">
                <a:solidFill>
                  <a:srgbClr val="FFFFFF"/>
                </a:solidFill>
              </a:rPr>
              <a:t>Antriebsstrang gekauft</a:t>
            </a:r>
            <a:endParaRPr lang="de-DE">
              <a:solidFill>
                <a:srgbClr val="FFFFFF"/>
              </a:solidFill>
              <a:cs typeface="Calibri"/>
            </a:endParaRPr>
          </a:p>
          <a:p>
            <a:r>
              <a:rPr lang="de-DE">
                <a:solidFill>
                  <a:srgbClr val="FFFFFF"/>
                </a:solidFill>
              </a:rPr>
              <a:t>Breite des Fahrzeugs vorgegeben</a:t>
            </a:r>
            <a:endParaRPr lang="de-DE">
              <a:solidFill>
                <a:srgbClr val="FFFFFF"/>
              </a:solidFill>
              <a:cs typeface="Calibri"/>
            </a:endParaRPr>
          </a:p>
          <a:p>
            <a:r>
              <a:rPr lang="de-DE">
                <a:solidFill>
                  <a:srgbClr val="FFFFFF"/>
                </a:solidFill>
              </a:rPr>
              <a:t>Länge variabel</a:t>
            </a:r>
          </a:p>
          <a:p>
            <a:r>
              <a:rPr lang="de-DE">
                <a:solidFill>
                  <a:srgbClr val="FFFFFF"/>
                </a:solidFill>
                <a:cs typeface="Calibri"/>
              </a:rPr>
              <a:t>Motor und ESC</a:t>
            </a:r>
          </a:p>
          <a:p>
            <a:r>
              <a:rPr lang="de-DE">
                <a:solidFill>
                  <a:srgbClr val="FFFFFF"/>
                </a:solidFill>
                <a:cs typeface="Calibri"/>
              </a:rPr>
              <a:t>Dämpfer</a:t>
            </a:r>
          </a:p>
          <a:p>
            <a:r>
              <a:rPr lang="de-DE" err="1">
                <a:solidFill>
                  <a:srgbClr val="FFFFFF"/>
                </a:solidFill>
                <a:cs typeface="Calibri"/>
              </a:rPr>
              <a:t>Servo</a:t>
            </a:r>
            <a:r>
              <a:rPr lang="de-DE">
                <a:solidFill>
                  <a:srgbClr val="FFFFFF"/>
                </a:solidFill>
                <a:cs typeface="Calibri"/>
              </a:rPr>
              <a:t> für Lenkung</a:t>
            </a:r>
          </a:p>
        </p:txBody>
      </p:sp>
    </p:spTree>
    <p:extLst>
      <p:ext uri="{BB962C8B-B14F-4D97-AF65-F5344CB8AC3E}">
        <p14:creationId xmlns:p14="http://schemas.microsoft.com/office/powerpoint/2010/main" val="341892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6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fik 13" descr="Ein Bild, das Verbinder, Adapter enthält.&#10;&#10;Automatisch generierte Beschreibung">
            <a:extLst>
              <a:ext uri="{FF2B5EF4-FFF2-40B4-BE49-F238E27FC236}">
                <a16:creationId xmlns:a16="http://schemas.microsoft.com/office/drawing/2014/main" id="{2493CE82-9A83-40D1-88F7-898FFA1480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F77A4093-637E-284B-80BA-94904439DFE5}"/>
              </a:ext>
            </a:extLst>
          </p:cNvPr>
          <p:cNvSpPr>
            <a:spLocks noGrp="1"/>
          </p:cNvSpPr>
          <p:nvPr>
            <p:ph type="title"/>
          </p:nvPr>
        </p:nvSpPr>
        <p:spPr>
          <a:xfrm>
            <a:off x="838201" y="1065862"/>
            <a:ext cx="3313164" cy="4726276"/>
          </a:xfrm>
        </p:spPr>
        <p:txBody>
          <a:bodyPr>
            <a:normAutofit/>
          </a:bodyPr>
          <a:lstStyle/>
          <a:p>
            <a:pPr algn="r"/>
            <a:r>
              <a:rPr lang="de-AT" sz="5400">
                <a:solidFill>
                  <a:srgbClr val="FFFFFF"/>
                </a:solidFill>
              </a:rPr>
              <a:t>Technische Daten</a:t>
            </a:r>
            <a:endParaRPr lang="de-DE" sz="5400">
              <a:solidFill>
                <a:srgbClr val="FFFFFF"/>
              </a:solidFill>
            </a:endParaRPr>
          </a:p>
        </p:txBody>
      </p:sp>
      <p:cxnSp>
        <p:nvCxnSpPr>
          <p:cNvPr id="78" name="Straight Connector 7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B929D358-C02F-CB47-BEE0-47517D4595B8}"/>
              </a:ext>
            </a:extLst>
          </p:cNvPr>
          <p:cNvSpPr>
            <a:spLocks noGrp="1"/>
          </p:cNvSpPr>
          <p:nvPr>
            <p:ph idx="1"/>
          </p:nvPr>
        </p:nvSpPr>
        <p:spPr>
          <a:xfrm>
            <a:off x="5155379" y="1065862"/>
            <a:ext cx="5744685" cy="4726276"/>
          </a:xfrm>
        </p:spPr>
        <p:txBody>
          <a:bodyPr anchor="ctr">
            <a:normAutofit/>
          </a:bodyPr>
          <a:lstStyle/>
          <a:p>
            <a:r>
              <a:rPr lang="de-AT">
                <a:solidFill>
                  <a:srgbClr val="FFFFFF"/>
                </a:solidFill>
                <a:ea typeface="Times New Roman" panose="02020603050405020304" pitchFamily="18" charset="0"/>
              </a:rPr>
              <a:t>Größe: 890 x 590 x 280mm</a:t>
            </a:r>
          </a:p>
          <a:p>
            <a:r>
              <a:rPr lang="de-AT">
                <a:solidFill>
                  <a:srgbClr val="FFFFFF"/>
                </a:solidFill>
                <a:ea typeface="Times New Roman" panose="02020603050405020304" pitchFamily="18" charset="0"/>
              </a:rPr>
              <a:t>Radstand: 630mm</a:t>
            </a:r>
            <a:endParaRPr lang="de-AT">
              <a:solidFill>
                <a:srgbClr val="FFFFFF"/>
              </a:solidFill>
              <a:ea typeface="Times New Roman" panose="02020603050405020304" pitchFamily="18" charset="0"/>
              <a:cs typeface="Calibri"/>
            </a:endParaRPr>
          </a:p>
          <a:p>
            <a:r>
              <a:rPr lang="de-DE">
                <a:solidFill>
                  <a:srgbClr val="FFFFFF"/>
                </a:solidFill>
                <a:effectLst/>
                <a:ea typeface="Times New Roman" panose="02020603050405020304" pitchFamily="18" charset="0"/>
              </a:rPr>
              <a:t>Motorsteuerung</a:t>
            </a:r>
            <a:r>
              <a:rPr lang="de-DE">
                <a:solidFill>
                  <a:srgbClr val="FFFFFF"/>
                </a:solidFill>
                <a:ea typeface="Times New Roman" panose="02020603050405020304" pitchFamily="18" charset="0"/>
              </a:rPr>
              <a:t>: VESC 200A</a:t>
            </a:r>
          </a:p>
          <a:p>
            <a:r>
              <a:rPr lang="de-DE">
                <a:solidFill>
                  <a:srgbClr val="FFFFFF"/>
                </a:solidFill>
                <a:effectLst/>
                <a:ea typeface="Times New Roman" panose="02020603050405020304" pitchFamily="18" charset="0"/>
                <a:cs typeface="Calibri"/>
              </a:rPr>
              <a:t>Raspberry PI für Te</a:t>
            </a:r>
            <a:r>
              <a:rPr lang="de-DE">
                <a:solidFill>
                  <a:srgbClr val="FFFFFF"/>
                </a:solidFill>
                <a:ea typeface="Times New Roman" panose="02020603050405020304" pitchFamily="18" charset="0"/>
                <a:cs typeface="Calibri"/>
              </a:rPr>
              <a:t>lemetrie</a:t>
            </a:r>
          </a:p>
          <a:p>
            <a:r>
              <a:rPr lang="de-DE">
                <a:solidFill>
                  <a:srgbClr val="FFFFFF"/>
                </a:solidFill>
                <a:effectLst/>
                <a:ea typeface="Times New Roman" panose="02020603050405020304" pitchFamily="18" charset="0"/>
                <a:cs typeface="Calibri"/>
              </a:rPr>
              <a:t>Shield</a:t>
            </a:r>
            <a:r>
              <a:rPr lang="de-DE">
                <a:solidFill>
                  <a:srgbClr val="FFFFFF"/>
                </a:solidFill>
                <a:ea typeface="Times New Roman" panose="02020603050405020304" pitchFamily="18" charset="0"/>
                <a:cs typeface="Calibri"/>
              </a:rPr>
              <a:t> für Anschluss von Sensoren</a:t>
            </a:r>
            <a:endParaRPr lang="de-AT">
              <a:solidFill>
                <a:srgbClr val="FFFFFF"/>
              </a:solidFill>
              <a:effectLst/>
              <a:ea typeface="Times New Roman" panose="02020603050405020304" pitchFamily="18" charset="0"/>
              <a:cs typeface="Calibri"/>
            </a:endParaRPr>
          </a:p>
          <a:p>
            <a:r>
              <a:rPr lang="de-DE">
                <a:solidFill>
                  <a:srgbClr val="FFFFFF"/>
                </a:solidFill>
                <a:effectLst/>
                <a:ea typeface="Times New Roman" panose="02020603050405020304" pitchFamily="18" charset="0"/>
              </a:rPr>
              <a:t>Motor: 1200kV, 6kW</a:t>
            </a:r>
            <a:endParaRPr lang="de-AT">
              <a:solidFill>
                <a:srgbClr val="FFFFFF"/>
              </a:solidFill>
              <a:effectLst/>
              <a:ea typeface="Times New Roman" panose="02020603050405020304" pitchFamily="18" charset="0"/>
              <a:cs typeface="Calibri"/>
            </a:endParaRPr>
          </a:p>
          <a:p>
            <a:r>
              <a:rPr lang="de-DE">
                <a:solidFill>
                  <a:srgbClr val="FFFFFF"/>
                </a:solidFill>
                <a:effectLst/>
                <a:ea typeface="Times New Roman" panose="02020603050405020304" pitchFamily="18" charset="0"/>
              </a:rPr>
              <a:t>Ungefähre </a:t>
            </a:r>
            <a:r>
              <a:rPr lang="de-DE" err="1">
                <a:solidFill>
                  <a:srgbClr val="FFFFFF"/>
                </a:solidFill>
                <a:effectLst/>
                <a:ea typeface="Times New Roman" panose="02020603050405020304" pitchFamily="18" charset="0"/>
              </a:rPr>
              <a:t>V</a:t>
            </a:r>
            <a:r>
              <a:rPr lang="de-DE" baseline="-25000" err="1">
                <a:solidFill>
                  <a:srgbClr val="FFFFFF"/>
                </a:solidFill>
                <a:effectLst/>
                <a:ea typeface="Times New Roman" panose="02020603050405020304" pitchFamily="18" charset="0"/>
              </a:rPr>
              <a:t>max</a:t>
            </a:r>
            <a:r>
              <a:rPr lang="de-DE">
                <a:solidFill>
                  <a:srgbClr val="FFFFFF"/>
                </a:solidFill>
                <a:effectLst/>
                <a:ea typeface="Times New Roman" panose="02020603050405020304" pitchFamily="18" charset="0"/>
              </a:rPr>
              <a:t>: ca. 80 km/h</a:t>
            </a:r>
          </a:p>
          <a:p>
            <a:r>
              <a:rPr lang="de-DE">
                <a:solidFill>
                  <a:srgbClr val="FFFFFF"/>
                </a:solidFill>
                <a:ea typeface="Times New Roman" panose="02020603050405020304" pitchFamily="18" charset="0"/>
              </a:rPr>
              <a:t>Fahrzeit ca. 1h </a:t>
            </a:r>
            <a:endParaRPr lang="de-AT">
              <a:solidFill>
                <a:srgbClr val="FFFFFF"/>
              </a:solidFill>
              <a:effectLst/>
              <a:ea typeface="Times New Roman" panose="02020603050405020304" pitchFamily="18" charset="0"/>
            </a:endParaRPr>
          </a:p>
        </p:txBody>
      </p:sp>
    </p:spTree>
    <p:extLst>
      <p:ext uri="{BB962C8B-B14F-4D97-AF65-F5344CB8AC3E}">
        <p14:creationId xmlns:p14="http://schemas.microsoft.com/office/powerpoint/2010/main" val="240408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fik 15" descr="Ein Bild, das Zubehör, Schlüssel enthält.&#10;&#10;Automatisch generierte Beschreibung">
            <a:extLst>
              <a:ext uri="{FF2B5EF4-FFF2-40B4-BE49-F238E27FC236}">
                <a16:creationId xmlns:a16="http://schemas.microsoft.com/office/drawing/2014/main" id="{1B7BF043-BC28-4BA0-BE87-36A0F3E06AE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F77A4093-637E-284B-80BA-94904439DFE5}"/>
              </a:ext>
            </a:extLst>
          </p:cNvPr>
          <p:cNvSpPr>
            <a:spLocks noGrp="1"/>
          </p:cNvSpPr>
          <p:nvPr>
            <p:ph type="title"/>
          </p:nvPr>
        </p:nvSpPr>
        <p:spPr>
          <a:xfrm>
            <a:off x="838201" y="1065862"/>
            <a:ext cx="3313164" cy="4726276"/>
          </a:xfrm>
        </p:spPr>
        <p:txBody>
          <a:bodyPr>
            <a:normAutofit/>
          </a:bodyPr>
          <a:lstStyle/>
          <a:p>
            <a:pPr algn="r"/>
            <a:r>
              <a:rPr lang="de-AT" sz="5400">
                <a:solidFill>
                  <a:srgbClr val="FFFFFF"/>
                </a:solidFill>
              </a:rPr>
              <a:t>Antrieb</a:t>
            </a:r>
            <a:endParaRPr lang="de-DE" sz="5400">
              <a:solidFill>
                <a:srgbClr val="FFFFFF"/>
              </a:solidFill>
            </a:endParaRPr>
          </a:p>
        </p:txBody>
      </p:sp>
      <p:cxnSp>
        <p:nvCxnSpPr>
          <p:cNvPr id="42" name="Straight Connector 2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B929D358-C02F-CB47-BEE0-47517D4595B8}"/>
              </a:ext>
            </a:extLst>
          </p:cNvPr>
          <p:cNvSpPr>
            <a:spLocks noGrp="1"/>
          </p:cNvSpPr>
          <p:nvPr>
            <p:ph idx="1"/>
          </p:nvPr>
        </p:nvSpPr>
        <p:spPr>
          <a:xfrm>
            <a:off x="5155379" y="1065862"/>
            <a:ext cx="5744685" cy="4726276"/>
          </a:xfrm>
        </p:spPr>
        <p:txBody>
          <a:bodyPr anchor="ctr">
            <a:normAutofit/>
          </a:bodyPr>
          <a:lstStyle/>
          <a:p>
            <a:r>
              <a:rPr lang="de-AT">
                <a:solidFill>
                  <a:srgbClr val="FFFFFF"/>
                </a:solidFill>
              </a:rPr>
              <a:t>Übersetzung: 24:1</a:t>
            </a:r>
            <a:endParaRPr lang="de-AT">
              <a:solidFill>
                <a:srgbClr val="FFFFFF"/>
              </a:solidFill>
              <a:cs typeface="Calibri"/>
            </a:endParaRPr>
          </a:p>
          <a:p>
            <a:r>
              <a:rPr lang="de-AT">
                <a:solidFill>
                  <a:srgbClr val="FFFFFF"/>
                </a:solidFill>
              </a:rPr>
              <a:t>Allradantrieb</a:t>
            </a:r>
            <a:endParaRPr lang="de-AT">
              <a:solidFill>
                <a:srgbClr val="FFFFFF"/>
              </a:solidFill>
              <a:cs typeface="Calibri"/>
            </a:endParaRPr>
          </a:p>
          <a:p>
            <a:r>
              <a:rPr lang="de-AT">
                <a:solidFill>
                  <a:srgbClr val="FFFFFF"/>
                </a:solidFill>
              </a:rPr>
              <a:t>Jede Achse hat Differential</a:t>
            </a:r>
            <a:endParaRPr lang="de-AT">
              <a:solidFill>
                <a:srgbClr val="FFFFFF"/>
              </a:solidFill>
              <a:cs typeface="Calibri"/>
            </a:endParaRPr>
          </a:p>
          <a:p>
            <a:r>
              <a:rPr lang="de-AT">
                <a:solidFill>
                  <a:srgbClr val="FFFFFF"/>
                </a:solidFill>
              </a:rPr>
              <a:t>Rutschkupplung</a:t>
            </a:r>
            <a:endParaRPr lang="de-AT">
              <a:solidFill>
                <a:srgbClr val="FFFFFF"/>
              </a:solidFill>
              <a:cs typeface="Calibri"/>
            </a:endParaRPr>
          </a:p>
          <a:p>
            <a:r>
              <a:rPr lang="de-AT">
                <a:solidFill>
                  <a:srgbClr val="FFFFFF"/>
                </a:solidFill>
              </a:rPr>
              <a:t>Gehärteter Stahl</a:t>
            </a:r>
            <a:r>
              <a:rPr lang="de-AT" sz="2000">
                <a:solidFill>
                  <a:srgbClr val="FFFFFF"/>
                </a:solidFill>
              </a:rPr>
              <a:t> </a:t>
            </a:r>
            <a:endParaRPr lang="de-AT" sz="2000">
              <a:solidFill>
                <a:srgbClr val="FFFFFF"/>
              </a:solidFill>
              <a:cs typeface="Calibri"/>
            </a:endParaRPr>
          </a:p>
        </p:txBody>
      </p:sp>
    </p:spTree>
    <p:extLst>
      <p:ext uri="{BB962C8B-B14F-4D97-AF65-F5344CB8AC3E}">
        <p14:creationId xmlns:p14="http://schemas.microsoft.com/office/powerpoint/2010/main" val="2257905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5B4951CC-30BF-4137-9CEF-BB0346F4112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9FC7F0B0-B1F4-4995-831C-B495C30E2215}"/>
              </a:ext>
            </a:extLst>
          </p:cNvPr>
          <p:cNvSpPr>
            <a:spLocks noGrp="1"/>
          </p:cNvSpPr>
          <p:nvPr>
            <p:ph type="title"/>
          </p:nvPr>
        </p:nvSpPr>
        <p:spPr>
          <a:xfrm>
            <a:off x="570311" y="1065862"/>
            <a:ext cx="3581054" cy="4726276"/>
          </a:xfrm>
        </p:spPr>
        <p:txBody>
          <a:bodyPr>
            <a:normAutofit/>
          </a:bodyPr>
          <a:lstStyle/>
          <a:p>
            <a:pPr algn="r"/>
            <a:r>
              <a:rPr lang="de-AT" sz="5400">
                <a:solidFill>
                  <a:srgbClr val="FFFFFF"/>
                </a:solidFill>
              </a:rPr>
              <a:t>Aufhängung</a:t>
            </a:r>
          </a:p>
        </p:txBody>
      </p:sp>
      <p:cxnSp>
        <p:nvCxnSpPr>
          <p:cNvPr id="29" name="Straight Connector 2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25055246-5A3D-42C4-B465-6977B5C6CD04}"/>
              </a:ext>
            </a:extLst>
          </p:cNvPr>
          <p:cNvSpPr>
            <a:spLocks noGrp="1"/>
          </p:cNvSpPr>
          <p:nvPr>
            <p:ph idx="1"/>
          </p:nvPr>
        </p:nvSpPr>
        <p:spPr>
          <a:xfrm>
            <a:off x="5155379" y="1065862"/>
            <a:ext cx="5744685" cy="4726276"/>
          </a:xfrm>
        </p:spPr>
        <p:txBody>
          <a:bodyPr anchor="ctr">
            <a:normAutofit/>
          </a:bodyPr>
          <a:lstStyle/>
          <a:p>
            <a:r>
              <a:rPr lang="de-AT">
                <a:solidFill>
                  <a:srgbClr val="FFFFFF"/>
                </a:solidFill>
                <a:cs typeface="Calibri"/>
              </a:rPr>
              <a:t>Einzelradaufhängung</a:t>
            </a:r>
            <a:endParaRPr lang="de-AT">
              <a:solidFill>
                <a:srgbClr val="FFFFFF"/>
              </a:solidFill>
            </a:endParaRPr>
          </a:p>
          <a:p>
            <a:r>
              <a:rPr lang="de-AT">
                <a:solidFill>
                  <a:srgbClr val="FFFFFF"/>
                </a:solidFill>
              </a:rPr>
              <a:t>Breite vorgegeben</a:t>
            </a:r>
            <a:endParaRPr lang="de-AT">
              <a:solidFill>
                <a:srgbClr val="FFFFFF"/>
              </a:solidFill>
              <a:cs typeface="Calibri"/>
            </a:endParaRPr>
          </a:p>
          <a:p>
            <a:r>
              <a:rPr lang="de-AT">
                <a:solidFill>
                  <a:srgbClr val="FFFFFF"/>
                </a:solidFill>
              </a:rPr>
              <a:t>Zwei Querlenker pro Seite</a:t>
            </a:r>
            <a:endParaRPr lang="de-AT">
              <a:solidFill>
                <a:srgbClr val="FFFFFF"/>
              </a:solidFill>
              <a:cs typeface="Calibri"/>
            </a:endParaRPr>
          </a:p>
          <a:p>
            <a:r>
              <a:rPr lang="de-AT">
                <a:solidFill>
                  <a:srgbClr val="FFFFFF"/>
                </a:solidFill>
              </a:rPr>
              <a:t>Federn wechselbar</a:t>
            </a:r>
            <a:endParaRPr lang="de-AT">
              <a:solidFill>
                <a:srgbClr val="FFFFFF"/>
              </a:solidFill>
              <a:cs typeface="Calibri"/>
            </a:endParaRPr>
          </a:p>
          <a:p>
            <a:r>
              <a:rPr lang="de-AT">
                <a:solidFill>
                  <a:srgbClr val="FFFFFF"/>
                </a:solidFill>
                <a:cs typeface="Calibri"/>
              </a:rPr>
              <a:t>120mm Federweg</a:t>
            </a:r>
          </a:p>
          <a:p>
            <a:r>
              <a:rPr lang="de-AT">
                <a:solidFill>
                  <a:srgbClr val="FFFFFF"/>
                </a:solidFill>
                <a:cs typeface="Calibri"/>
              </a:rPr>
              <a:t>variabler Radsturz </a:t>
            </a:r>
          </a:p>
        </p:txBody>
      </p:sp>
    </p:spTree>
    <p:extLst>
      <p:ext uri="{BB962C8B-B14F-4D97-AF65-F5344CB8AC3E}">
        <p14:creationId xmlns:p14="http://schemas.microsoft.com/office/powerpoint/2010/main" val="415743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pielzeug enthält.&#10;&#10;Automatisch generierte Beschreibung">
            <a:extLst>
              <a:ext uri="{FF2B5EF4-FFF2-40B4-BE49-F238E27FC236}">
                <a16:creationId xmlns:a16="http://schemas.microsoft.com/office/drawing/2014/main" id="{C3E7B43A-BBBF-4131-A75D-F947057C246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9FC7F0B0-B1F4-4995-831C-B495C30E2215}"/>
              </a:ext>
            </a:extLst>
          </p:cNvPr>
          <p:cNvSpPr>
            <a:spLocks noGrp="1"/>
          </p:cNvSpPr>
          <p:nvPr>
            <p:ph type="title"/>
          </p:nvPr>
        </p:nvSpPr>
        <p:spPr>
          <a:xfrm>
            <a:off x="838201" y="1065862"/>
            <a:ext cx="3313164" cy="4726276"/>
          </a:xfrm>
        </p:spPr>
        <p:txBody>
          <a:bodyPr>
            <a:normAutofit/>
          </a:bodyPr>
          <a:lstStyle/>
          <a:p>
            <a:pPr algn="r"/>
            <a:r>
              <a:rPr lang="de-AT" sz="5400">
                <a:solidFill>
                  <a:srgbClr val="FFFFFF"/>
                </a:solidFill>
                <a:latin typeface="Calibri Light"/>
                <a:cs typeface="Calibri Light"/>
              </a:rPr>
              <a:t>Lenkung</a:t>
            </a:r>
          </a:p>
        </p:txBody>
      </p:sp>
      <p:cxnSp>
        <p:nvCxnSpPr>
          <p:cNvPr id="43" name="Straight Connector 4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Inhaltsplatzhalter 2">
            <a:extLst>
              <a:ext uri="{FF2B5EF4-FFF2-40B4-BE49-F238E27FC236}">
                <a16:creationId xmlns:a16="http://schemas.microsoft.com/office/drawing/2014/main" id="{3B840489-DBFC-4A26-9636-073069CDEC2F}"/>
              </a:ext>
            </a:extLst>
          </p:cNvPr>
          <p:cNvSpPr>
            <a:spLocks noGrp="1"/>
          </p:cNvSpPr>
          <p:nvPr/>
        </p:nvSpPr>
        <p:spPr>
          <a:xfrm>
            <a:off x="4762473" y="851550"/>
            <a:ext cx="5744685" cy="47262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AT">
              <a:solidFill>
                <a:srgbClr val="FFFFFF"/>
              </a:solidFill>
              <a:ea typeface="+mn-lt"/>
              <a:cs typeface="+mn-lt"/>
            </a:endParaRPr>
          </a:p>
          <a:p>
            <a:r>
              <a:rPr lang="de-AT">
                <a:solidFill>
                  <a:srgbClr val="FFFFFF"/>
                </a:solidFill>
                <a:ea typeface="+mn-lt"/>
                <a:cs typeface="+mn-lt"/>
              </a:rPr>
              <a:t>Spur einstellbar </a:t>
            </a:r>
          </a:p>
          <a:p>
            <a:r>
              <a:rPr lang="de-AT" err="1">
                <a:solidFill>
                  <a:srgbClr val="FFFFFF"/>
                </a:solidFill>
                <a:ea typeface="+mn-lt"/>
                <a:cs typeface="+mn-lt"/>
              </a:rPr>
              <a:t>Servo</a:t>
            </a:r>
            <a:r>
              <a:rPr lang="de-AT">
                <a:solidFill>
                  <a:srgbClr val="FFFFFF"/>
                </a:solidFill>
                <a:ea typeface="+mn-lt"/>
                <a:cs typeface="+mn-lt"/>
              </a:rPr>
              <a:t> Stellkraft: 50kg/cm</a:t>
            </a:r>
          </a:p>
          <a:p>
            <a:r>
              <a:rPr lang="de-AT">
                <a:ea typeface="+mn-lt"/>
                <a:cs typeface="+mn-lt"/>
              </a:rPr>
              <a:t>Sicherheitsmaßnahme: </a:t>
            </a:r>
            <a:r>
              <a:rPr lang="de-AT" err="1">
                <a:ea typeface="+mn-lt"/>
                <a:cs typeface="+mn-lt"/>
              </a:rPr>
              <a:t>Servosaver</a:t>
            </a:r>
            <a:endParaRPr lang="de-AT">
              <a:ea typeface="+mn-lt"/>
              <a:cs typeface="+mn-lt"/>
            </a:endParaRPr>
          </a:p>
        </p:txBody>
      </p:sp>
    </p:spTree>
    <p:extLst>
      <p:ext uri="{BB962C8B-B14F-4D97-AF65-F5344CB8AC3E}">
        <p14:creationId xmlns:p14="http://schemas.microsoft.com/office/powerpoint/2010/main" val="3770054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A56DA66168E6C4D831FF91C00640E5C" ma:contentTypeVersion="2" ma:contentTypeDescription="Ein neues Dokument erstellen." ma:contentTypeScope="" ma:versionID="a7d477bc245cd5ba4111eacd0d414540">
  <xsd:schema xmlns:xsd="http://www.w3.org/2001/XMLSchema" xmlns:xs="http://www.w3.org/2001/XMLSchema" xmlns:p="http://schemas.microsoft.com/office/2006/metadata/properties" xmlns:ns2="d96cf3ad-1cd6-4e3b-a162-5f27c037fc5c" targetNamespace="http://schemas.microsoft.com/office/2006/metadata/properties" ma:root="true" ma:fieldsID="1f1ad8750db0bc5dfb4a14c21e989ed1" ns2:_="">
    <xsd:import namespace="d96cf3ad-1cd6-4e3b-a162-5f27c037fc5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6cf3ad-1cd6-4e3b-a162-5f27c037fc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53B9D2-2E65-4B2A-AB6C-1088A93785A5}">
  <ds:schemaRefs>
    <ds:schemaRef ds:uri="http://schemas.microsoft.com/office/2006/metadata/contentType"/>
    <ds:schemaRef ds:uri="http://schemas.microsoft.com/office/2006/metadata/properties/metaAttributes"/>
    <ds:schemaRef ds:uri="http://www.w3.org/2000/xmlns/"/>
    <ds:schemaRef ds:uri="http://www.w3.org/2001/XMLSchema"/>
    <ds:schemaRef ds:uri="d96cf3ad-1cd6-4e3b-a162-5f27c037fc5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91B85B-9D4B-4505-8389-B63F94ECEBFA}">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E26D359B-6F44-422A-97A5-2715D8D998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8</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vt:lpstr>
      <vt:lpstr>PowerPoint Presentation</vt:lpstr>
      <vt:lpstr>Referenten</vt:lpstr>
      <vt:lpstr>Inhalt</vt:lpstr>
      <vt:lpstr>Ziele </vt:lpstr>
      <vt:lpstr>Vorgaben</vt:lpstr>
      <vt:lpstr>Technische Daten</vt:lpstr>
      <vt:lpstr>Antrieb</vt:lpstr>
      <vt:lpstr>Aufhängung</vt:lpstr>
      <vt:lpstr>Lenkung</vt:lpstr>
      <vt:lpstr>Lenkung</vt:lpstr>
      <vt:lpstr>Meilensteine</vt:lpstr>
      <vt:lpstr>Schwierig-keiten</vt:lpstr>
      <vt:lpstr>Arbeits- teilung</vt:lpstr>
      <vt:lpstr>Weiter-entwicklung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Gürel Mert</dc:creator>
  <cp:lastModifiedBy>Gürel Mert</cp:lastModifiedBy>
  <cp:revision>4</cp:revision>
  <cp:lastPrinted>2021-06-21T17:53:31Z</cp:lastPrinted>
  <dcterms:created xsi:type="dcterms:W3CDTF">2021-06-18T19:26:38Z</dcterms:created>
  <dcterms:modified xsi:type="dcterms:W3CDTF">2021-06-22T12:17:17Z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0x010100DA56DA66168E6C4D831FF91C00640E5C</vt:lpwstr>
  </property>
</Properties>
</file>